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handoutMasterIdLst>
    <p:handoutMasterId r:id="rId95"/>
  </p:handoutMasterIdLst>
  <p:sldIdLst>
    <p:sldId id="332" r:id="rId2"/>
    <p:sldId id="450" r:id="rId3"/>
    <p:sldId id="343" r:id="rId4"/>
    <p:sldId id="448" r:id="rId5"/>
    <p:sldId id="434" r:id="rId6"/>
    <p:sldId id="438" r:id="rId7"/>
    <p:sldId id="403" r:id="rId8"/>
    <p:sldId id="405" r:id="rId9"/>
    <p:sldId id="406" r:id="rId10"/>
    <p:sldId id="439" r:id="rId11"/>
    <p:sldId id="442" r:id="rId12"/>
    <p:sldId id="451" r:id="rId13"/>
    <p:sldId id="440" r:id="rId14"/>
    <p:sldId id="449" r:id="rId15"/>
    <p:sldId id="443" r:id="rId16"/>
    <p:sldId id="437" r:id="rId17"/>
    <p:sldId id="407" r:id="rId18"/>
    <p:sldId id="408" r:id="rId19"/>
    <p:sldId id="409" r:id="rId20"/>
    <p:sldId id="410" r:id="rId21"/>
    <p:sldId id="441" r:id="rId22"/>
    <p:sldId id="411" r:id="rId23"/>
    <p:sldId id="433" r:id="rId24"/>
    <p:sldId id="412" r:id="rId25"/>
    <p:sldId id="413" r:id="rId26"/>
    <p:sldId id="414" r:id="rId27"/>
    <p:sldId id="355" r:id="rId28"/>
    <p:sldId id="351" r:id="rId29"/>
    <p:sldId id="331" r:id="rId30"/>
    <p:sldId id="324" r:id="rId31"/>
    <p:sldId id="328" r:id="rId32"/>
    <p:sldId id="329" r:id="rId33"/>
    <p:sldId id="327" r:id="rId34"/>
    <p:sldId id="333" r:id="rId35"/>
    <p:sldId id="352" r:id="rId36"/>
    <p:sldId id="335" r:id="rId37"/>
    <p:sldId id="353" r:id="rId38"/>
    <p:sldId id="348" r:id="rId39"/>
    <p:sldId id="344" r:id="rId40"/>
    <p:sldId id="345" r:id="rId41"/>
    <p:sldId id="337" r:id="rId42"/>
    <p:sldId id="338" r:id="rId43"/>
    <p:sldId id="341" r:id="rId44"/>
    <p:sldId id="342" r:id="rId45"/>
    <p:sldId id="336" r:id="rId46"/>
    <p:sldId id="350" r:id="rId47"/>
    <p:sldId id="330" r:id="rId48"/>
    <p:sldId id="435" r:id="rId49"/>
    <p:sldId id="371" r:id="rId50"/>
    <p:sldId id="372" r:id="rId51"/>
    <p:sldId id="373" r:id="rId52"/>
    <p:sldId id="374" r:id="rId53"/>
    <p:sldId id="375" r:id="rId54"/>
    <p:sldId id="376" r:id="rId55"/>
    <p:sldId id="378" r:id="rId56"/>
    <p:sldId id="377" r:id="rId57"/>
    <p:sldId id="379" r:id="rId58"/>
    <p:sldId id="380" r:id="rId59"/>
    <p:sldId id="381" r:id="rId60"/>
    <p:sldId id="382" r:id="rId61"/>
    <p:sldId id="383" r:id="rId62"/>
    <p:sldId id="384" r:id="rId63"/>
    <p:sldId id="436" r:id="rId64"/>
    <p:sldId id="391" r:id="rId65"/>
    <p:sldId id="395" r:id="rId66"/>
    <p:sldId id="394" r:id="rId67"/>
    <p:sldId id="396" r:id="rId68"/>
    <p:sldId id="397" r:id="rId69"/>
    <p:sldId id="398" r:id="rId70"/>
    <p:sldId id="393" r:id="rId71"/>
    <p:sldId id="392" r:id="rId72"/>
    <p:sldId id="399" r:id="rId73"/>
    <p:sldId id="390" r:id="rId74"/>
    <p:sldId id="444" r:id="rId75"/>
    <p:sldId id="416" r:id="rId76"/>
    <p:sldId id="429" r:id="rId77"/>
    <p:sldId id="428" r:id="rId78"/>
    <p:sldId id="427" r:id="rId79"/>
    <p:sldId id="446" r:id="rId80"/>
    <p:sldId id="447" r:id="rId81"/>
    <p:sldId id="402" r:id="rId82"/>
    <p:sldId id="417" r:id="rId83"/>
    <p:sldId id="418" r:id="rId84"/>
    <p:sldId id="419" r:id="rId85"/>
    <p:sldId id="420" r:id="rId86"/>
    <p:sldId id="421" r:id="rId87"/>
    <p:sldId id="422" r:id="rId88"/>
    <p:sldId id="423" r:id="rId89"/>
    <p:sldId id="426" r:id="rId90"/>
    <p:sldId id="445" r:id="rId91"/>
    <p:sldId id="425" r:id="rId92"/>
    <p:sldId id="430" r:id="rId93"/>
  </p:sldIdLst>
  <p:sldSz cx="9144000" cy="6858000" type="screen4x3"/>
  <p:notesSz cx="10234613" cy="7099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6">
          <p15:clr>
            <a:srgbClr val="A4A3A4"/>
          </p15:clr>
        </p15:guide>
        <p15:guide id="2" pos="322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000000"/>
    <a:srgbClr val="DCE6F2"/>
    <a:srgbClr val="93CDDD"/>
    <a:srgbClr val="FFFFCC"/>
    <a:srgbClr val="FFFF00"/>
    <a:srgbClr val="92D050"/>
    <a:srgbClr val="385D8A"/>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21" autoAdjust="0"/>
    <p:restoredTop sz="94660"/>
  </p:normalViewPr>
  <p:slideViewPr>
    <p:cSldViewPr>
      <p:cViewPr varScale="1">
        <p:scale>
          <a:sx n="93" d="100"/>
          <a:sy n="93" d="100"/>
        </p:scale>
        <p:origin x="1224" y="-115"/>
      </p:cViewPr>
      <p:guideLst>
        <p:guide orient="horz" pos="2160"/>
        <p:guide pos="2880"/>
      </p:guideLst>
    </p:cSldViewPr>
  </p:slideViewPr>
  <p:notesTextViewPr>
    <p:cViewPr>
      <p:scale>
        <a:sx n="1" d="1"/>
        <a:sy n="1" d="1"/>
      </p:scale>
      <p:origin x="0" y="0"/>
    </p:cViewPr>
  </p:notesTextViewPr>
  <p:notesViewPr>
    <p:cSldViewPr>
      <p:cViewPr varScale="1">
        <p:scale>
          <a:sx n="90" d="100"/>
          <a:sy n="90" d="100"/>
        </p:scale>
        <p:origin x="1469" y="72"/>
      </p:cViewPr>
      <p:guideLst>
        <p:guide orient="horz" pos="2236"/>
        <p:guide pos="32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7446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4999" cy="354965"/>
          </a:xfrm>
          <a:prstGeom prst="rect">
            <a:avLst/>
          </a:prstGeom>
        </p:spPr>
        <p:txBody>
          <a:bodyPr vert="horz" lIns="95070" tIns="47535" rIns="95070" bIns="47535" rtlCol="0"/>
          <a:lstStyle>
            <a:lvl1pPr algn="l">
              <a:defRPr sz="1200"/>
            </a:lvl1pPr>
          </a:lstStyle>
          <a:p>
            <a:endParaRPr lang="fr-FR"/>
          </a:p>
        </p:txBody>
      </p:sp>
      <p:sp>
        <p:nvSpPr>
          <p:cNvPr id="3" name="Date Placeholder 2"/>
          <p:cNvSpPr>
            <a:spLocks noGrp="1"/>
          </p:cNvSpPr>
          <p:nvPr>
            <p:ph type="dt" idx="1"/>
          </p:nvPr>
        </p:nvSpPr>
        <p:spPr>
          <a:xfrm>
            <a:off x="5797245" y="0"/>
            <a:ext cx="4434999" cy="354965"/>
          </a:xfrm>
          <a:prstGeom prst="rect">
            <a:avLst/>
          </a:prstGeom>
        </p:spPr>
        <p:txBody>
          <a:bodyPr vert="horz" lIns="95070" tIns="47535" rIns="95070" bIns="47535" rtlCol="0"/>
          <a:lstStyle>
            <a:lvl1pPr algn="r">
              <a:defRPr sz="1200"/>
            </a:lvl1pPr>
          </a:lstStyle>
          <a:p>
            <a:fld id="{A6345C60-D3AB-43B6-BBF1-C32D554AF3CF}" type="datetimeFigureOut">
              <a:rPr lang="fr-FR" smtClean="0"/>
              <a:t>31/03/2017</a:t>
            </a:fld>
            <a:endParaRPr lang="fr-FR"/>
          </a:p>
        </p:txBody>
      </p:sp>
      <p:sp>
        <p:nvSpPr>
          <p:cNvPr id="4" name="Slide Image Placeholder 3"/>
          <p:cNvSpPr>
            <a:spLocks noGrp="1" noRot="1" noChangeAspect="1"/>
          </p:cNvSpPr>
          <p:nvPr>
            <p:ph type="sldImg" idx="2"/>
          </p:nvPr>
        </p:nvSpPr>
        <p:spPr>
          <a:xfrm>
            <a:off x="3341688" y="531813"/>
            <a:ext cx="3551237" cy="2663825"/>
          </a:xfrm>
          <a:prstGeom prst="rect">
            <a:avLst/>
          </a:prstGeom>
          <a:noFill/>
          <a:ln w="12700">
            <a:solidFill>
              <a:prstClr val="black"/>
            </a:solidFill>
          </a:ln>
        </p:spPr>
        <p:txBody>
          <a:bodyPr vert="horz" lIns="95070" tIns="47535" rIns="95070" bIns="47535" rtlCol="0" anchor="ctr"/>
          <a:lstStyle/>
          <a:p>
            <a:endParaRPr lang="fr-FR"/>
          </a:p>
        </p:txBody>
      </p:sp>
      <p:sp>
        <p:nvSpPr>
          <p:cNvPr id="5" name="Notes Placeholder 4"/>
          <p:cNvSpPr>
            <a:spLocks noGrp="1"/>
          </p:cNvSpPr>
          <p:nvPr>
            <p:ph type="body" sz="quarter" idx="3"/>
          </p:nvPr>
        </p:nvSpPr>
        <p:spPr>
          <a:xfrm>
            <a:off x="1023462" y="3372168"/>
            <a:ext cx="8187690" cy="3194685"/>
          </a:xfrm>
          <a:prstGeom prst="rect">
            <a:avLst/>
          </a:prstGeom>
        </p:spPr>
        <p:txBody>
          <a:bodyPr vert="horz" lIns="95070" tIns="47535" rIns="95070" bIns="4753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6743104"/>
            <a:ext cx="4434999" cy="354965"/>
          </a:xfrm>
          <a:prstGeom prst="rect">
            <a:avLst/>
          </a:prstGeom>
        </p:spPr>
        <p:txBody>
          <a:bodyPr vert="horz" lIns="95070" tIns="47535" rIns="95070" bIns="47535" rtlCol="0" anchor="b"/>
          <a:lstStyle>
            <a:lvl1pPr algn="l">
              <a:defRPr sz="1200"/>
            </a:lvl1pPr>
          </a:lstStyle>
          <a:p>
            <a:endParaRPr lang="fr-FR"/>
          </a:p>
        </p:txBody>
      </p:sp>
      <p:sp>
        <p:nvSpPr>
          <p:cNvPr id="7" name="Slide Number Placeholder 6"/>
          <p:cNvSpPr>
            <a:spLocks noGrp="1"/>
          </p:cNvSpPr>
          <p:nvPr>
            <p:ph type="sldNum" sz="quarter" idx="5"/>
          </p:nvPr>
        </p:nvSpPr>
        <p:spPr>
          <a:xfrm>
            <a:off x="5797245" y="6743104"/>
            <a:ext cx="4434999" cy="354965"/>
          </a:xfrm>
          <a:prstGeom prst="rect">
            <a:avLst/>
          </a:prstGeom>
        </p:spPr>
        <p:txBody>
          <a:bodyPr vert="horz" lIns="95070" tIns="47535" rIns="95070" bIns="47535" rtlCol="0" anchor="b"/>
          <a:lstStyle>
            <a:lvl1pPr algn="r">
              <a:defRPr sz="1200"/>
            </a:lvl1pPr>
          </a:lstStyle>
          <a:p>
            <a:fld id="{D95D36FF-BDF5-49A8-BCA1-FBFB7AB8C877}" type="slidenum">
              <a:rPr lang="fr-FR" smtClean="0"/>
              <a:t>‹N°›</a:t>
            </a:fld>
            <a:endParaRPr lang="fr-FR"/>
          </a:p>
        </p:txBody>
      </p:sp>
    </p:spTree>
    <p:extLst>
      <p:ext uri="{BB962C8B-B14F-4D97-AF65-F5344CB8AC3E}">
        <p14:creationId xmlns:p14="http://schemas.microsoft.com/office/powerpoint/2010/main" val="31548098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1</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10</a:t>
            </a:fld>
            <a:endParaRPr lang="fr-FR"/>
          </a:p>
        </p:txBody>
      </p:sp>
    </p:spTree>
    <p:extLst>
      <p:ext uri="{BB962C8B-B14F-4D97-AF65-F5344CB8AC3E}">
        <p14:creationId xmlns:p14="http://schemas.microsoft.com/office/powerpoint/2010/main" val="3716700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11</a:t>
            </a:fld>
            <a:endParaRPr lang="fr-FR"/>
          </a:p>
        </p:txBody>
      </p:sp>
    </p:spTree>
    <p:extLst>
      <p:ext uri="{BB962C8B-B14F-4D97-AF65-F5344CB8AC3E}">
        <p14:creationId xmlns:p14="http://schemas.microsoft.com/office/powerpoint/2010/main" val="475154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12</a:t>
            </a:fld>
            <a:endParaRPr lang="fr-FR"/>
          </a:p>
        </p:txBody>
      </p:sp>
    </p:spTree>
    <p:extLst>
      <p:ext uri="{BB962C8B-B14F-4D97-AF65-F5344CB8AC3E}">
        <p14:creationId xmlns:p14="http://schemas.microsoft.com/office/powerpoint/2010/main" val="2313937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13</a:t>
            </a:fld>
            <a:endParaRPr lang="fr-FR"/>
          </a:p>
        </p:txBody>
      </p:sp>
    </p:spTree>
    <p:extLst>
      <p:ext uri="{BB962C8B-B14F-4D97-AF65-F5344CB8AC3E}">
        <p14:creationId xmlns:p14="http://schemas.microsoft.com/office/powerpoint/2010/main" val="1134835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14</a:t>
            </a:fld>
            <a:endParaRPr lang="fr-FR"/>
          </a:p>
        </p:txBody>
      </p:sp>
    </p:spTree>
    <p:extLst>
      <p:ext uri="{BB962C8B-B14F-4D97-AF65-F5344CB8AC3E}">
        <p14:creationId xmlns:p14="http://schemas.microsoft.com/office/powerpoint/2010/main" val="613508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15</a:t>
            </a:fld>
            <a:endParaRPr lang="fr-FR"/>
          </a:p>
        </p:txBody>
      </p:sp>
    </p:spTree>
    <p:extLst>
      <p:ext uri="{BB962C8B-B14F-4D97-AF65-F5344CB8AC3E}">
        <p14:creationId xmlns:p14="http://schemas.microsoft.com/office/powerpoint/2010/main" val="3259217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16</a:t>
            </a:fld>
            <a:endParaRPr lang="fr-FR"/>
          </a:p>
        </p:txBody>
      </p:sp>
    </p:spTree>
    <p:extLst>
      <p:ext uri="{BB962C8B-B14F-4D97-AF65-F5344CB8AC3E}">
        <p14:creationId xmlns:p14="http://schemas.microsoft.com/office/powerpoint/2010/main" val="2768043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17</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18</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19</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2</a:t>
            </a:fld>
            <a:endParaRPr lang="fr-FR"/>
          </a:p>
        </p:txBody>
      </p:sp>
    </p:spTree>
    <p:extLst>
      <p:ext uri="{BB962C8B-B14F-4D97-AF65-F5344CB8AC3E}">
        <p14:creationId xmlns:p14="http://schemas.microsoft.com/office/powerpoint/2010/main" val="2307486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20</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21</a:t>
            </a:fld>
            <a:endParaRPr lang="fr-FR"/>
          </a:p>
        </p:txBody>
      </p:sp>
    </p:spTree>
    <p:extLst>
      <p:ext uri="{BB962C8B-B14F-4D97-AF65-F5344CB8AC3E}">
        <p14:creationId xmlns:p14="http://schemas.microsoft.com/office/powerpoint/2010/main" val="1991522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22</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23</a:t>
            </a:fld>
            <a:endParaRPr lang="fr-FR"/>
          </a:p>
        </p:txBody>
      </p:sp>
    </p:spTree>
    <p:extLst>
      <p:ext uri="{BB962C8B-B14F-4D97-AF65-F5344CB8AC3E}">
        <p14:creationId xmlns:p14="http://schemas.microsoft.com/office/powerpoint/2010/main" val="1692680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24</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25</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26</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27</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28</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29</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3</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30</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31</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32</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33</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34</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35</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36</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37</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38</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39</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4</a:t>
            </a:fld>
            <a:endParaRPr lang="fr-FR"/>
          </a:p>
        </p:txBody>
      </p:sp>
    </p:spTree>
    <p:extLst>
      <p:ext uri="{BB962C8B-B14F-4D97-AF65-F5344CB8AC3E}">
        <p14:creationId xmlns:p14="http://schemas.microsoft.com/office/powerpoint/2010/main" val="17336990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40</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41</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42</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43</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44</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45</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46</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47</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48</a:t>
            </a:fld>
            <a:endParaRPr lang="fr-FR"/>
          </a:p>
        </p:txBody>
      </p:sp>
    </p:spTree>
    <p:extLst>
      <p:ext uri="{BB962C8B-B14F-4D97-AF65-F5344CB8AC3E}">
        <p14:creationId xmlns:p14="http://schemas.microsoft.com/office/powerpoint/2010/main" val="1345407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49</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5</a:t>
            </a:fld>
            <a:endParaRPr lang="fr-FR"/>
          </a:p>
        </p:txBody>
      </p:sp>
    </p:spTree>
    <p:extLst>
      <p:ext uri="{BB962C8B-B14F-4D97-AF65-F5344CB8AC3E}">
        <p14:creationId xmlns:p14="http://schemas.microsoft.com/office/powerpoint/2010/main" val="41420549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50</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51</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52</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53</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54</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55</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56</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57</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58</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59</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6</a:t>
            </a:fld>
            <a:endParaRPr lang="fr-FR"/>
          </a:p>
        </p:txBody>
      </p:sp>
    </p:spTree>
    <p:extLst>
      <p:ext uri="{BB962C8B-B14F-4D97-AF65-F5344CB8AC3E}">
        <p14:creationId xmlns:p14="http://schemas.microsoft.com/office/powerpoint/2010/main" val="12055249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60</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61</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62</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63</a:t>
            </a:fld>
            <a:endParaRPr lang="fr-FR"/>
          </a:p>
        </p:txBody>
      </p:sp>
    </p:spTree>
    <p:extLst>
      <p:ext uri="{BB962C8B-B14F-4D97-AF65-F5344CB8AC3E}">
        <p14:creationId xmlns:p14="http://schemas.microsoft.com/office/powerpoint/2010/main" val="5068203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64</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65</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66</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67</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68</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69</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7</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70</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71</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72</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73</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74</a:t>
            </a:fld>
            <a:endParaRPr lang="fr-FR"/>
          </a:p>
        </p:txBody>
      </p:sp>
    </p:spTree>
    <p:extLst>
      <p:ext uri="{BB962C8B-B14F-4D97-AF65-F5344CB8AC3E}">
        <p14:creationId xmlns:p14="http://schemas.microsoft.com/office/powerpoint/2010/main" val="11846417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75</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76</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77</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78</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79</a:t>
            </a:fld>
            <a:endParaRPr lang="fr-FR"/>
          </a:p>
        </p:txBody>
      </p:sp>
    </p:spTree>
    <p:extLst>
      <p:ext uri="{BB962C8B-B14F-4D97-AF65-F5344CB8AC3E}">
        <p14:creationId xmlns:p14="http://schemas.microsoft.com/office/powerpoint/2010/main" val="339157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8</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80</a:t>
            </a:fld>
            <a:endParaRPr lang="fr-FR"/>
          </a:p>
        </p:txBody>
      </p:sp>
    </p:spTree>
    <p:extLst>
      <p:ext uri="{BB962C8B-B14F-4D97-AF65-F5344CB8AC3E}">
        <p14:creationId xmlns:p14="http://schemas.microsoft.com/office/powerpoint/2010/main" val="3613603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81</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82</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83</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84</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85</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86</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87</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88</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89</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9</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90</a:t>
            </a:fld>
            <a:endParaRPr lang="fr-FR"/>
          </a:p>
        </p:txBody>
      </p:sp>
    </p:spTree>
    <p:extLst>
      <p:ext uri="{BB962C8B-B14F-4D97-AF65-F5344CB8AC3E}">
        <p14:creationId xmlns:p14="http://schemas.microsoft.com/office/powerpoint/2010/main" val="5727253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91</a:t>
            </a:fld>
            <a:endParaRPr lang="fr-FR"/>
          </a:p>
        </p:txBody>
      </p:sp>
    </p:spTree>
    <p:extLst>
      <p:ext uri="{BB962C8B-B14F-4D97-AF65-F5344CB8AC3E}">
        <p14:creationId xmlns:p14="http://schemas.microsoft.com/office/powerpoint/2010/main" val="11553737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D95D36FF-BDF5-49A8-BCA1-FBFB7AB8C877}" type="slidenum">
              <a:rPr lang="fr-FR" smtClean="0"/>
              <a:t>92</a:t>
            </a:fld>
            <a:endParaRPr lang="fr-FR"/>
          </a:p>
        </p:txBody>
      </p:sp>
    </p:spTree>
    <p:extLst>
      <p:ext uri="{BB962C8B-B14F-4D97-AF65-F5344CB8AC3E}">
        <p14:creationId xmlns:p14="http://schemas.microsoft.com/office/powerpoint/2010/main" val="1155373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fr-F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AFD98D97-3364-47CF-B099-8073A60EEA73}" type="datetime1">
              <a:rPr lang="fr-FR" smtClean="0"/>
              <a:t>31/03/2017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6F9A8F-BF42-49C4-B13D-A9E60ACFB25C}" type="slidenum">
              <a:rPr lang="fr-FR" smtClean="0"/>
              <a:t>‹N°›</a:t>
            </a:fld>
            <a:endParaRPr lang="fr-FR"/>
          </a:p>
        </p:txBody>
      </p:sp>
    </p:spTree>
    <p:extLst>
      <p:ext uri="{BB962C8B-B14F-4D97-AF65-F5344CB8AC3E}">
        <p14:creationId xmlns:p14="http://schemas.microsoft.com/office/powerpoint/2010/main" val="4121253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37C09391-45F9-4157-9792-E5F18634C7B0}" type="datetime1">
              <a:rPr lang="fr-FR" smtClean="0"/>
              <a:t>31/03/2017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6F9A8F-BF42-49C4-B13D-A9E60ACFB25C}" type="slidenum">
              <a:rPr lang="fr-FR" smtClean="0"/>
              <a:t>‹N°›</a:t>
            </a:fld>
            <a:endParaRPr lang="fr-FR"/>
          </a:p>
        </p:txBody>
      </p:sp>
    </p:spTree>
    <p:extLst>
      <p:ext uri="{BB962C8B-B14F-4D97-AF65-F5344CB8AC3E}">
        <p14:creationId xmlns:p14="http://schemas.microsoft.com/office/powerpoint/2010/main" val="2450490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0265D69B-D675-4A05-8DFB-59C9A1B6DE29}" type="datetime1">
              <a:rPr lang="fr-FR" smtClean="0"/>
              <a:t>31/03/2017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6F9A8F-BF42-49C4-B13D-A9E60ACFB25C}" type="slidenum">
              <a:rPr lang="fr-FR" smtClean="0"/>
              <a:t>‹N°›</a:t>
            </a:fld>
            <a:endParaRPr lang="fr-FR"/>
          </a:p>
        </p:txBody>
      </p:sp>
    </p:spTree>
    <p:extLst>
      <p:ext uri="{BB962C8B-B14F-4D97-AF65-F5344CB8AC3E}">
        <p14:creationId xmlns:p14="http://schemas.microsoft.com/office/powerpoint/2010/main" val="2814595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AB64D40B-0414-44DB-B697-9732B44C8EB7}" type="datetime1">
              <a:rPr lang="fr-FR" smtClean="0"/>
              <a:t>31/03/2017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6F9A8F-BF42-49C4-B13D-A9E60ACFB25C}" type="slidenum">
              <a:rPr lang="fr-FR" smtClean="0"/>
              <a:t>‹N°›</a:t>
            </a:fld>
            <a:endParaRPr lang="fr-FR"/>
          </a:p>
        </p:txBody>
      </p:sp>
    </p:spTree>
    <p:extLst>
      <p:ext uri="{BB962C8B-B14F-4D97-AF65-F5344CB8AC3E}">
        <p14:creationId xmlns:p14="http://schemas.microsoft.com/office/powerpoint/2010/main" val="1011325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fr-F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739F75-CF80-4F9D-8507-878A36818787}" type="datetime1">
              <a:rPr lang="fr-FR" smtClean="0"/>
              <a:t>31/03/2017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B6F9A8F-BF42-49C4-B13D-A9E60ACFB25C}" type="slidenum">
              <a:rPr lang="fr-FR" smtClean="0"/>
              <a:t>‹N°›</a:t>
            </a:fld>
            <a:endParaRPr lang="fr-FR"/>
          </a:p>
        </p:txBody>
      </p:sp>
    </p:spTree>
    <p:extLst>
      <p:ext uri="{BB962C8B-B14F-4D97-AF65-F5344CB8AC3E}">
        <p14:creationId xmlns:p14="http://schemas.microsoft.com/office/powerpoint/2010/main" val="1692858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92DF3F16-CF09-4A77-910F-7AE42CB1FA4F}" type="datetime1">
              <a:rPr lang="fr-FR" smtClean="0"/>
              <a:t>31/03/2017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B6F9A8F-BF42-49C4-B13D-A9E60ACFB25C}" type="slidenum">
              <a:rPr lang="fr-FR" smtClean="0"/>
              <a:t>‹N°›</a:t>
            </a:fld>
            <a:endParaRPr lang="fr-FR"/>
          </a:p>
        </p:txBody>
      </p:sp>
    </p:spTree>
    <p:extLst>
      <p:ext uri="{BB962C8B-B14F-4D97-AF65-F5344CB8AC3E}">
        <p14:creationId xmlns:p14="http://schemas.microsoft.com/office/powerpoint/2010/main" val="726712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F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B339BE69-68B6-41EE-8250-E8B70F263F72}" type="datetime1">
              <a:rPr lang="fr-FR" smtClean="0"/>
              <a:t>31/03/2017</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B6F9A8F-BF42-49C4-B13D-A9E60ACFB25C}" type="slidenum">
              <a:rPr lang="fr-FR" smtClean="0"/>
              <a:t>‹N°›</a:t>
            </a:fld>
            <a:endParaRPr lang="fr-FR"/>
          </a:p>
        </p:txBody>
      </p:sp>
    </p:spTree>
    <p:extLst>
      <p:ext uri="{BB962C8B-B14F-4D97-AF65-F5344CB8AC3E}">
        <p14:creationId xmlns:p14="http://schemas.microsoft.com/office/powerpoint/2010/main" val="3365117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2D619F38-C17A-4DC4-80BE-E93DE411BE68}" type="datetime1">
              <a:rPr lang="fr-FR" smtClean="0"/>
              <a:t>31/03/2017</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B6F9A8F-BF42-49C4-B13D-A9E60ACFB25C}" type="slidenum">
              <a:rPr lang="fr-FR" smtClean="0"/>
              <a:t>‹N°›</a:t>
            </a:fld>
            <a:endParaRPr lang="fr-FR"/>
          </a:p>
        </p:txBody>
      </p:sp>
    </p:spTree>
    <p:extLst>
      <p:ext uri="{BB962C8B-B14F-4D97-AF65-F5344CB8AC3E}">
        <p14:creationId xmlns:p14="http://schemas.microsoft.com/office/powerpoint/2010/main" val="2680182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F2419B-1371-4249-AD38-371CDB446DFD}" type="datetime1">
              <a:rPr lang="fr-FR" smtClean="0"/>
              <a:t>31/03/2017</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B6F9A8F-BF42-49C4-B13D-A9E60ACFB25C}" type="slidenum">
              <a:rPr lang="fr-FR" smtClean="0"/>
              <a:t>‹N°›</a:t>
            </a:fld>
            <a:endParaRPr lang="fr-FR"/>
          </a:p>
        </p:txBody>
      </p:sp>
    </p:spTree>
    <p:extLst>
      <p:ext uri="{BB962C8B-B14F-4D97-AF65-F5344CB8AC3E}">
        <p14:creationId xmlns:p14="http://schemas.microsoft.com/office/powerpoint/2010/main" val="3972665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fr-F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8735B3-E621-46A4-A49A-1067AAE29846}" type="datetime1">
              <a:rPr lang="fr-FR" smtClean="0"/>
              <a:t>31/03/2017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B6F9A8F-BF42-49C4-B13D-A9E60ACFB25C}" type="slidenum">
              <a:rPr lang="fr-FR" smtClean="0"/>
              <a:t>‹N°›</a:t>
            </a:fld>
            <a:endParaRPr lang="fr-FR"/>
          </a:p>
        </p:txBody>
      </p:sp>
    </p:spTree>
    <p:extLst>
      <p:ext uri="{BB962C8B-B14F-4D97-AF65-F5344CB8AC3E}">
        <p14:creationId xmlns:p14="http://schemas.microsoft.com/office/powerpoint/2010/main" val="3817634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fr-F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3EA48A-47F7-4B5A-9F01-B5EC7D58C766}" type="datetime1">
              <a:rPr lang="fr-FR" smtClean="0"/>
              <a:t>31/03/2017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B6F9A8F-BF42-49C4-B13D-A9E60ACFB25C}" type="slidenum">
              <a:rPr lang="fr-FR" smtClean="0"/>
              <a:t>‹N°›</a:t>
            </a:fld>
            <a:endParaRPr lang="fr-FR"/>
          </a:p>
        </p:txBody>
      </p:sp>
    </p:spTree>
    <p:extLst>
      <p:ext uri="{BB962C8B-B14F-4D97-AF65-F5344CB8AC3E}">
        <p14:creationId xmlns:p14="http://schemas.microsoft.com/office/powerpoint/2010/main" val="2063796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ED85CD-7E21-4A7D-B3C5-0B8AF2DBEF68}" type="datetime1">
              <a:rPr lang="fr-FR" smtClean="0"/>
              <a:t>31/03/2017</a:t>
            </a:fld>
            <a:endParaRPr lang="fr-F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6F9A8F-BF42-49C4-B13D-A9E60ACFB25C}" type="slidenum">
              <a:rPr lang="fr-FR" smtClean="0"/>
              <a:t>‹N°›</a:t>
            </a:fld>
            <a:endParaRPr lang="fr-FR"/>
          </a:p>
        </p:txBody>
      </p:sp>
    </p:spTree>
    <p:extLst>
      <p:ext uri="{BB962C8B-B14F-4D97-AF65-F5344CB8AC3E}">
        <p14:creationId xmlns:p14="http://schemas.microsoft.com/office/powerpoint/2010/main" val="858728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e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eg"/></Relationships>
</file>

<file path=ppt/slides/_rels/slide10.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18" Type="http://schemas.openxmlformats.org/officeDocument/2006/relationships/image" Target="../media/image45.jpeg"/><Relationship Id="rId3" Type="http://schemas.openxmlformats.org/officeDocument/2006/relationships/image" Target="../media/image30.jpeg"/><Relationship Id="rId7" Type="http://schemas.openxmlformats.org/officeDocument/2006/relationships/image" Target="../media/image34.png"/><Relationship Id="rId12" Type="http://schemas.openxmlformats.org/officeDocument/2006/relationships/image" Target="../media/image39.jpg"/><Relationship Id="rId17" Type="http://schemas.openxmlformats.org/officeDocument/2006/relationships/image" Target="../media/image44.jpeg"/><Relationship Id="rId2" Type="http://schemas.openxmlformats.org/officeDocument/2006/relationships/notesSlide" Target="../notesSlides/notesSlide10.xml"/><Relationship Id="rId16"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jpg"/><Relationship Id="rId5" Type="http://schemas.openxmlformats.org/officeDocument/2006/relationships/image" Target="../media/image32.jpg"/><Relationship Id="rId15" Type="http://schemas.openxmlformats.org/officeDocument/2006/relationships/image" Target="../media/image42.jpe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9.gif"/><Relationship Id="rId7" Type="http://schemas.openxmlformats.org/officeDocument/2006/relationships/image" Target="../media/image51.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fr.rs-online.com/web/c/semi-conducteurs/microcontroleurs-et-processeurs/microcontroleurs/?searchTerm=pic18F4550&amp;h=s&amp;sra=oss&amp;redirect-relevancy-data=636F3D3226696E3D4931384E4B6E6F776E41734D504E266C753D6672266D6D3D6D61746368616C6C7061727469616C26706D3D5E5B5C707B4C7D5C707B4E647D2D2C2F255C2E5D2B2426706F3D313326736E3D592673743D4B4559574F52445F53494E474C455F414C5048415F4E554D455249432677633D424F5448267573743D70696331384634353530267374613D7069633138463435353026" TargetMode="External"/><Relationship Id="rId5" Type="http://schemas.openxmlformats.org/officeDocument/2006/relationships/image" Target="../media/image50.jpg"/><Relationship Id="rId4" Type="http://schemas.openxmlformats.org/officeDocument/2006/relationships/hyperlink" Target="https://www.olimex.com/Products/PIC/Proto/PIC-USB-455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hyperlink" Target="https://www.arduino.cc/en/Main/Products" TargetMode="External"/><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jpe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22.xml.rels><?xml version="1.0" encoding="UTF-8" standalone="yes"?>
<Relationships xmlns="http://schemas.openxmlformats.org/package/2006/relationships"><Relationship Id="rId3" Type="http://schemas.openxmlformats.org/officeDocument/2006/relationships/hyperlink" Target="http://www.embedded.com/collections/4402460/Embedded-Market-Survey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jp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0.jpeg"/><Relationship Id="rId4"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hyperlink" Target="http://www.kernel.org/"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4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cpubenchmark.net/market_share.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jpeg"/><Relationship Id="rId7" Type="http://schemas.openxmlformats.org/officeDocument/2006/relationships/image" Target="../media/image111.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17.jpeg"/><Relationship Id="rId4" Type="http://schemas.openxmlformats.org/officeDocument/2006/relationships/image" Target="../media/image116.jpg"/></Relationships>
</file>

<file path=ppt/slides/_rels/slide5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lembarque.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fr.farnell.com/element14/bbone-black-4g/beaglebone-black-rev-c-cortex/dp/2422228"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www.nvidia.com/content/gpu-applications/PDF/gpu-applications-catalog.pdf"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www.nvidia.fr/object/tesla-p100-fr.html"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33.jpg"/></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40.jpeg"/><Relationship Id="rId4" Type="http://schemas.openxmlformats.org/officeDocument/2006/relationships/image" Target="../media/image139.jpeg"/></Relationships>
</file>

<file path=ppt/slides/_rels/slide7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2.jpe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3.jpg"/><Relationship Id="rId5" Type="http://schemas.openxmlformats.org/officeDocument/2006/relationships/image" Target="../media/image144.png"/><Relationship Id="rId4" Type="http://schemas.openxmlformats.org/officeDocument/2006/relationships/hyperlink" Target="http://www.nvidia.fr/page/home.html"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jpe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g"/><Relationship Id="rId11" Type="http://schemas.openxmlformats.org/officeDocument/2006/relationships/image" Target="../media/image25.pn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image" Target="../media/image28.jpeg"/></Relationships>
</file>

<file path=ppt/slides/_rels/slide8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hyperlink" Target="http://www.ti.com/lit/ds/symlink/tms320c5533.pdf" TargetMode="External"/><Relationship Id="rId4" Type="http://schemas.openxmlformats.org/officeDocument/2006/relationships/image" Target="../media/image153.png"/></Relationships>
</file>

<file path=ppt/slides/_rels/slide8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z3technology.com/oem/Product/Z3-C6678-MOD/36.html"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60.jpg"/></Relationships>
</file>

<file path=ppt/slides/_rels/slide8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63.jpeg"/></Relationships>
</file>

<file path=ppt/slides/_rels/slide88.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89.xml.rels><?xml version="1.0" encoding="UTF-8" standalone="yes"?>
<Relationships xmlns="http://schemas.openxmlformats.org/package/2006/relationships"><Relationship Id="rId3" Type="http://schemas.openxmlformats.org/officeDocument/2006/relationships/hyperlink" Target="http://processors.wiki.ti.com/index.php/Main_Page"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www.embedded.com/collections/4402460/Embedded-Market-Surveys"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9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1</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1168" y="1296669"/>
            <a:ext cx="2427929" cy="35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3992" y="4844482"/>
            <a:ext cx="2135653" cy="1334784"/>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3673" y="2348880"/>
            <a:ext cx="2376264" cy="1310778"/>
          </a:xfrm>
          <a:prstGeom prst="rect">
            <a:avLst/>
          </a:prstGeom>
        </p:spPr>
      </p:pic>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1640" y="2348880"/>
            <a:ext cx="4068006" cy="2288253"/>
          </a:xfrm>
          <a:prstGeom prst="rect">
            <a:avLst/>
          </a:prstGeom>
        </p:spPr>
      </p:pic>
      <p:pic>
        <p:nvPicPr>
          <p:cNvPr id="16"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818">
            <a:off x="5658795" y="5321058"/>
            <a:ext cx="934103" cy="929523"/>
          </a:xfrm>
          <a:prstGeom prst="rect">
            <a:avLst/>
          </a:prstGeom>
        </p:spPr>
      </p:pic>
      <p:pic>
        <p:nvPicPr>
          <p:cNvPr id="17" name="Imag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248258">
            <a:off x="6832087" y="5720796"/>
            <a:ext cx="519888" cy="493655"/>
          </a:xfrm>
          <a:prstGeom prst="rect">
            <a:avLst/>
          </a:prstGeom>
        </p:spPr>
      </p:pic>
      <p:pic>
        <p:nvPicPr>
          <p:cNvPr id="18" name="Imag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757108">
            <a:off x="6860358" y="5238650"/>
            <a:ext cx="463345" cy="463345"/>
          </a:xfrm>
          <a:prstGeom prst="rect">
            <a:avLst/>
          </a:prstGeom>
        </p:spPr>
      </p:pic>
      <p:pic>
        <p:nvPicPr>
          <p:cNvPr id="19" name="Imag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45697" y="4852055"/>
            <a:ext cx="1659030" cy="1327224"/>
          </a:xfrm>
          <a:prstGeom prst="rect">
            <a:avLst/>
          </a:prstGeom>
        </p:spPr>
      </p:pic>
      <p:pic>
        <p:nvPicPr>
          <p:cNvPr id="21" name="Image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69271" y="3873972"/>
            <a:ext cx="2370666" cy="1185333"/>
          </a:xfrm>
          <a:prstGeom prst="rect">
            <a:avLst/>
          </a:prstGeom>
        </p:spPr>
      </p:pic>
      <p:pic>
        <p:nvPicPr>
          <p:cNvPr id="23" name="Imag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791812">
            <a:off x="7465029" y="5698090"/>
            <a:ext cx="763988" cy="589799"/>
          </a:xfrm>
          <a:prstGeom prst="rect">
            <a:avLst/>
          </a:prstGeom>
        </p:spPr>
      </p:pic>
      <p:pic>
        <p:nvPicPr>
          <p:cNvPr id="24" name="Imag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59394" y="5300992"/>
            <a:ext cx="375259" cy="450310"/>
          </a:xfrm>
          <a:prstGeom prst="rect">
            <a:avLst/>
          </a:prstGeom>
        </p:spPr>
      </p:pic>
    </p:spTree>
    <p:extLst>
      <p:ext uri="{BB962C8B-B14F-4D97-AF65-F5344CB8AC3E}">
        <p14:creationId xmlns:p14="http://schemas.microsoft.com/office/powerpoint/2010/main" val="298577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10</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331236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Champs d’application</a:t>
            </a:r>
            <a:endParaRPr lang="fr-FR" sz="2800" dirty="0">
              <a:solidFill>
                <a:schemeClr val="accent5">
                  <a:lumMod val="75000"/>
                </a:schemeClr>
              </a:solidFill>
              <a:latin typeface="Bauhaus 93" pitchFamily="82" charset="0"/>
            </a:endParaRP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Les MCU sont des processeurs de contrôle dédiés au pilotage de procédés électroniques. Ils ciblent les marchés des applications à bas coût, faible consommation, faible encombrement, faible échauffement et pouvant viser de forts volumes. Un MCU, grâce au firmware embarqué (spécialisé), pilote les interfaces d’entrées/sorties externes</a:t>
            </a:r>
          </a:p>
          <a:p>
            <a:pPr algn="l"/>
            <a:endParaRPr lang="fr-FR" sz="2400" dirty="0">
              <a:latin typeface="Microsoft JhengHei Light" panose="020B0304030504040204" pitchFamily="34" charset="-120"/>
              <a:ea typeface="Microsoft JhengHei Light" panose="020B0304030504040204" pitchFamily="34" charset="-120"/>
            </a:endParaRPr>
          </a:p>
          <a:p>
            <a:pPr algn="l"/>
            <a:endParaRPr lang="fr-FR" sz="2400" dirty="0">
              <a:latin typeface="Microsoft JhengHei Light" panose="020B0304030504040204" pitchFamily="34" charset="-120"/>
              <a:ea typeface="Microsoft JhengHei Light" panose="020B0304030504040204" pitchFamily="34" charset="-120"/>
            </a:endParaRPr>
          </a:p>
        </p:txBody>
      </p:sp>
      <p:sp>
        <p:nvSpPr>
          <p:cNvPr id="11"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996" y="4875476"/>
            <a:ext cx="1006810" cy="831627"/>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0078" y="4915752"/>
            <a:ext cx="577366" cy="577366"/>
          </a:xfrm>
          <a:prstGeom prst="rect">
            <a:avLst/>
          </a:prstGeom>
        </p:spPr>
      </p:pic>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8744" y="5663529"/>
            <a:ext cx="440930" cy="440930"/>
          </a:xfrm>
          <a:prstGeom prst="rect">
            <a:avLst/>
          </a:prstGeom>
        </p:spPr>
      </p:pic>
      <p:pic>
        <p:nvPicPr>
          <p:cNvPr id="8" name="Imag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61024" y="5859444"/>
            <a:ext cx="1193408" cy="831627"/>
          </a:xfrm>
          <a:prstGeom prst="rect">
            <a:avLst/>
          </a:prstGeom>
        </p:spPr>
      </p:pic>
      <p:pic>
        <p:nvPicPr>
          <p:cNvPr id="9" name="Imag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70442" y="4893515"/>
            <a:ext cx="976900" cy="556833"/>
          </a:xfrm>
          <a:prstGeom prst="rect">
            <a:avLst/>
          </a:prstGeom>
        </p:spPr>
      </p:pic>
      <p:pic>
        <p:nvPicPr>
          <p:cNvPr id="10" name="Imag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23342" y="5706491"/>
            <a:ext cx="1453419" cy="968946"/>
          </a:xfrm>
          <a:prstGeom prst="rect">
            <a:avLst/>
          </a:prstGeom>
        </p:spPr>
      </p:pic>
      <p:pic>
        <p:nvPicPr>
          <p:cNvPr id="16" name="Imag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9660" y="6104459"/>
            <a:ext cx="764165" cy="764165"/>
          </a:xfrm>
          <a:prstGeom prst="rect">
            <a:avLst/>
          </a:prstGeom>
        </p:spPr>
      </p:pic>
      <p:pic>
        <p:nvPicPr>
          <p:cNvPr id="18" name="Imag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5593370">
            <a:off x="599964" y="5730404"/>
            <a:ext cx="852686" cy="852686"/>
          </a:xfrm>
          <a:prstGeom prst="rect">
            <a:avLst/>
          </a:prstGeom>
        </p:spPr>
      </p:pic>
      <p:pic>
        <p:nvPicPr>
          <p:cNvPr id="21" name="Image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1535" y="4668347"/>
            <a:ext cx="1264206" cy="948155"/>
          </a:xfrm>
          <a:prstGeom prst="rect">
            <a:avLst/>
          </a:prstGeom>
        </p:spPr>
      </p:pic>
      <p:pic>
        <p:nvPicPr>
          <p:cNvPr id="28" name="Imag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79263" y="4915752"/>
            <a:ext cx="1281863" cy="1287586"/>
          </a:xfrm>
          <a:prstGeom prst="rect">
            <a:avLst/>
          </a:prstGeom>
        </p:spPr>
      </p:pic>
      <p:pic>
        <p:nvPicPr>
          <p:cNvPr id="27" name="Image 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27804" y="5439740"/>
            <a:ext cx="1078025" cy="929796"/>
          </a:xfrm>
          <a:prstGeom prst="rect">
            <a:avLst/>
          </a:prstGeom>
        </p:spPr>
      </p:pic>
      <p:pic>
        <p:nvPicPr>
          <p:cNvPr id="31" name="Image 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91622" y="6188848"/>
            <a:ext cx="595385" cy="595385"/>
          </a:xfrm>
          <a:prstGeom prst="rect">
            <a:avLst/>
          </a:prstGeom>
        </p:spPr>
      </p:pic>
      <p:pic>
        <p:nvPicPr>
          <p:cNvPr id="37" name="Imag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51529" y="4808209"/>
            <a:ext cx="916735" cy="916735"/>
          </a:xfrm>
          <a:prstGeom prst="rect">
            <a:avLst/>
          </a:prstGeom>
        </p:spPr>
      </p:pic>
      <p:pic>
        <p:nvPicPr>
          <p:cNvPr id="34" name="Image 3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61517" y="5585237"/>
            <a:ext cx="1717745" cy="1717745"/>
          </a:xfrm>
          <a:prstGeom prst="rect">
            <a:avLst/>
          </a:prstGeom>
        </p:spPr>
      </p:pic>
      <p:pic>
        <p:nvPicPr>
          <p:cNvPr id="38" name="Image 3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524020">
            <a:off x="3782095" y="4685791"/>
            <a:ext cx="1126155" cy="1126155"/>
          </a:xfrm>
          <a:prstGeom prst="rect">
            <a:avLst/>
          </a:prstGeom>
        </p:spPr>
      </p:pic>
      <p:pic>
        <p:nvPicPr>
          <p:cNvPr id="39" name="Image 3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98209" y="4837977"/>
            <a:ext cx="1081290" cy="810968"/>
          </a:xfrm>
          <a:prstGeom prst="rect">
            <a:avLst/>
          </a:prstGeom>
        </p:spPr>
      </p:pic>
      <p:sp>
        <p:nvSpPr>
          <p:cNvPr id="40" name="Rectangle 39"/>
          <p:cNvSpPr/>
          <p:nvPr/>
        </p:nvSpPr>
        <p:spPr>
          <a:xfrm rot="5400000">
            <a:off x="3437340" y="1179283"/>
            <a:ext cx="2269317" cy="9361039"/>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2698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11</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295232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Internet of </a:t>
            </a:r>
            <a:r>
              <a:rPr lang="fr-FR" sz="2800" dirty="0" err="1" smtClean="0">
                <a:solidFill>
                  <a:schemeClr val="accent5">
                    <a:lumMod val="75000"/>
                  </a:schemeClr>
                </a:solidFill>
                <a:latin typeface="Bauhaus 93" pitchFamily="82" charset="0"/>
              </a:rPr>
              <a:t>Things</a:t>
            </a:r>
            <a:endParaRPr lang="fr-FR" sz="2800" dirty="0">
              <a:solidFill>
                <a:schemeClr val="accent5">
                  <a:lumMod val="75000"/>
                </a:schemeClr>
              </a:solidFill>
              <a:latin typeface="Bauhaus 93" pitchFamily="82" charset="0"/>
            </a:endParaRP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L’un des marchés phare actuel des MCU est celui des objets connectés (</a:t>
            </a:r>
            <a:r>
              <a:rPr lang="fr-FR" sz="2400" dirty="0" err="1" smtClean="0">
                <a:latin typeface="Microsoft JhengHei Light" panose="020B0304030504040204" pitchFamily="34" charset="-120"/>
                <a:ea typeface="Microsoft JhengHei Light" panose="020B0304030504040204" pitchFamily="34" charset="-120"/>
              </a:rPr>
              <a:t>IoT</a:t>
            </a:r>
            <a:r>
              <a:rPr lang="fr-FR" sz="2400" dirty="0" smtClean="0">
                <a:latin typeface="Microsoft JhengHei Light" panose="020B0304030504040204" pitchFamily="34" charset="-120"/>
                <a:ea typeface="Microsoft JhengHei Light" panose="020B0304030504040204" pitchFamily="34" charset="-120"/>
              </a:rPr>
              <a:t> ou Internet of </a:t>
            </a:r>
            <a:r>
              <a:rPr lang="fr-FR" sz="2400" dirty="0" err="1" smtClean="0">
                <a:latin typeface="Microsoft JhengHei Light" panose="020B0304030504040204" pitchFamily="34" charset="-120"/>
                <a:ea typeface="Microsoft JhengHei Light" panose="020B0304030504040204" pitchFamily="34" charset="-120"/>
              </a:rPr>
              <a:t>Things</a:t>
            </a:r>
            <a:r>
              <a:rPr lang="fr-FR" sz="2400" dirty="0" smtClean="0">
                <a:latin typeface="Microsoft JhengHei Light" panose="020B0304030504040204" pitchFamily="34" charset="-120"/>
                <a:ea typeface="Microsoft JhengHei Light" panose="020B0304030504040204" pitchFamily="34" charset="-120"/>
              </a:rPr>
              <a:t>). L’</a:t>
            </a:r>
            <a:r>
              <a:rPr lang="fr-FR" sz="2400" dirty="0" err="1" smtClean="0">
                <a:latin typeface="Microsoft JhengHei Light" panose="020B0304030504040204" pitchFamily="34" charset="-120"/>
                <a:ea typeface="Microsoft JhengHei Light" panose="020B0304030504040204" pitchFamily="34" charset="-120"/>
              </a:rPr>
              <a:t>IoT</a:t>
            </a:r>
            <a:r>
              <a:rPr lang="fr-FR" sz="2400" dirty="0" smtClean="0">
                <a:latin typeface="Microsoft JhengHei Light" panose="020B0304030504040204" pitchFamily="34" charset="-120"/>
                <a:ea typeface="Microsoft JhengHei Light" panose="020B0304030504040204" pitchFamily="34" charset="-120"/>
              </a:rPr>
              <a:t> représente l’extension d’internet à des choses et à des lieux du monde physique. Il est considéré comme la troisième évolution d’internet et a été baptisé Web 3.0</a:t>
            </a:r>
          </a:p>
          <a:p>
            <a:pPr algn="l"/>
            <a:endParaRPr lang="fr-FR" sz="2400" dirty="0">
              <a:latin typeface="Microsoft JhengHei Light" panose="020B0304030504040204" pitchFamily="34" charset="-120"/>
              <a:ea typeface="Microsoft JhengHei Light" panose="020B0304030504040204" pitchFamily="34" charset="-120"/>
            </a:endParaRPr>
          </a:p>
          <a:p>
            <a:pPr algn="l"/>
            <a:endParaRPr lang="fr-FR" sz="2400" dirty="0">
              <a:latin typeface="Microsoft JhengHei Light" panose="020B0304030504040204" pitchFamily="34" charset="-120"/>
              <a:ea typeface="Microsoft JhengHei Light" panose="020B0304030504040204" pitchFamily="34" charset="-120"/>
            </a:endParaRPr>
          </a:p>
        </p:txBody>
      </p:sp>
      <p:sp>
        <p:nvSpPr>
          <p:cNvPr id="11"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1" y="4293096"/>
            <a:ext cx="4490907" cy="2636912"/>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7111" y="4155971"/>
            <a:ext cx="3096344" cy="2735286"/>
          </a:xfrm>
          <a:prstGeom prst="rect">
            <a:avLst/>
          </a:prstGeom>
        </p:spPr>
      </p:pic>
    </p:spTree>
    <p:extLst>
      <p:ext uri="{BB962C8B-B14F-4D97-AF65-F5344CB8AC3E}">
        <p14:creationId xmlns:p14="http://schemas.microsoft.com/office/powerpoint/2010/main" val="209465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12</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374441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Internet of </a:t>
            </a:r>
            <a:r>
              <a:rPr lang="fr-FR" sz="2800" dirty="0" err="1" smtClean="0">
                <a:solidFill>
                  <a:schemeClr val="accent5">
                    <a:lumMod val="75000"/>
                  </a:schemeClr>
                </a:solidFill>
                <a:latin typeface="Bauhaus 93" pitchFamily="82" charset="0"/>
              </a:rPr>
              <a:t>Things</a:t>
            </a:r>
            <a:endParaRPr lang="fr-FR" sz="2800" dirty="0">
              <a:solidFill>
                <a:schemeClr val="accent5">
                  <a:lumMod val="75000"/>
                </a:schemeClr>
              </a:solidFill>
              <a:latin typeface="Bauhaus 93" pitchFamily="82" charset="0"/>
            </a:endParaRP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On estime que le nombre de connexions cellulaires </a:t>
            </a:r>
            <a:r>
              <a:rPr lang="fr-FR" sz="2400" dirty="0" err="1" smtClean="0">
                <a:latin typeface="Microsoft JhengHei Light" panose="020B0304030504040204" pitchFamily="34" charset="-120"/>
                <a:ea typeface="Microsoft JhengHei Light" panose="020B0304030504040204" pitchFamily="34" charset="-120"/>
              </a:rPr>
              <a:t>IoT</a:t>
            </a:r>
            <a:r>
              <a:rPr lang="fr-FR" sz="2400" dirty="0" smtClean="0">
                <a:latin typeface="Microsoft JhengHei Light" panose="020B0304030504040204" pitchFamily="34" charset="-120"/>
                <a:ea typeface="Microsoft JhengHei Light" panose="020B0304030504040204" pitchFamily="34" charset="-120"/>
              </a:rPr>
              <a:t> avoisinera près de 2,5 milliards d’unités d’ici 2025. Trois domaines devraient pesaient 46% des besoins, l’automobile, la distribution d’énergie et la sécurité (Source </a:t>
            </a:r>
            <a:r>
              <a:rPr lang="fr-FR" sz="2400" dirty="0" err="1" smtClean="0">
                <a:latin typeface="Microsoft JhengHei Light" panose="020B0304030504040204" pitchFamily="34" charset="-120"/>
                <a:ea typeface="Microsoft JhengHei Light" panose="020B0304030504040204" pitchFamily="34" charset="-120"/>
              </a:rPr>
              <a:t>Strategy</a:t>
            </a:r>
            <a:r>
              <a:rPr lang="fr-FR" sz="2400" dirty="0" smtClean="0">
                <a:latin typeface="Microsoft JhengHei Light" panose="020B0304030504040204" pitchFamily="34" charset="-120"/>
                <a:ea typeface="Microsoft JhengHei Light" panose="020B0304030504040204" pitchFamily="34" charset="-120"/>
              </a:rPr>
              <a:t> </a:t>
            </a:r>
            <a:r>
              <a:rPr lang="fr-FR" sz="2400" dirty="0" err="1" smtClean="0">
                <a:latin typeface="Microsoft JhengHei Light" panose="020B0304030504040204" pitchFamily="34" charset="-120"/>
                <a:ea typeface="Microsoft JhengHei Light" panose="020B0304030504040204" pitchFamily="34" charset="-120"/>
              </a:rPr>
              <a:t>Analytics</a:t>
            </a:r>
            <a:r>
              <a:rPr lang="fr-FR" sz="2400" dirty="0" smtClean="0">
                <a:latin typeface="Microsoft JhengHei Light" panose="020B0304030504040204" pitchFamily="34" charset="-120"/>
                <a:ea typeface="Microsoft JhengHei Light" panose="020B0304030504040204" pitchFamily="34" charset="-120"/>
              </a:rPr>
              <a:t>). On estime également à près de 1,2 milliards, le nombre de compteurs électrique connectés d’ici 2022 (Source ABI </a:t>
            </a:r>
            <a:r>
              <a:rPr lang="fr-FR" sz="2400" dirty="0" err="1" smtClean="0">
                <a:latin typeface="Microsoft JhengHei Light" panose="020B0304030504040204" pitchFamily="34" charset="-120"/>
                <a:ea typeface="Microsoft JhengHei Light" panose="020B0304030504040204" pitchFamily="34" charset="-120"/>
              </a:rPr>
              <a:t>Research</a:t>
            </a:r>
            <a:r>
              <a:rPr lang="fr-FR" sz="2400" dirty="0" smtClean="0">
                <a:latin typeface="Microsoft JhengHei Light" panose="020B0304030504040204" pitchFamily="34" charset="-120"/>
                <a:ea typeface="Microsoft JhengHei Light" panose="020B0304030504040204" pitchFamily="34" charset="-120"/>
              </a:rPr>
              <a:t>)</a:t>
            </a:r>
            <a:endParaRPr lang="fr-FR" sz="2400" dirty="0">
              <a:latin typeface="Microsoft JhengHei Light" panose="020B0304030504040204" pitchFamily="34" charset="-120"/>
              <a:ea typeface="Microsoft JhengHei Light" panose="020B0304030504040204" pitchFamily="34" charset="-120"/>
            </a:endParaRPr>
          </a:p>
          <a:p>
            <a:pPr algn="l"/>
            <a:endParaRPr lang="fr-FR" sz="2400" dirty="0">
              <a:latin typeface="Microsoft JhengHei Light" panose="020B0304030504040204" pitchFamily="34" charset="-120"/>
              <a:ea typeface="Microsoft JhengHei Light" panose="020B0304030504040204" pitchFamily="34" charset="-120"/>
            </a:endParaRPr>
          </a:p>
        </p:txBody>
      </p:sp>
      <p:sp>
        <p:nvSpPr>
          <p:cNvPr id="11"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4797152"/>
            <a:ext cx="2952328" cy="2421214"/>
          </a:xfrm>
          <a:prstGeom prst="rect">
            <a:avLst/>
          </a:prstGeom>
        </p:spPr>
      </p:pic>
    </p:spTree>
    <p:extLst>
      <p:ext uri="{BB962C8B-B14F-4D97-AF65-F5344CB8AC3E}">
        <p14:creationId xmlns:p14="http://schemas.microsoft.com/office/powerpoint/2010/main" val="365091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13</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11"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5" y="2909308"/>
            <a:ext cx="5337221" cy="4005064"/>
          </a:xfrm>
          <a:prstGeom prst="rect">
            <a:avLst/>
          </a:prstGeom>
        </p:spPr>
      </p:pic>
      <p:sp>
        <p:nvSpPr>
          <p:cNvPr id="26" name="Rectangle 25"/>
          <p:cNvSpPr/>
          <p:nvPr/>
        </p:nvSpPr>
        <p:spPr>
          <a:xfrm rot="5400000">
            <a:off x="2582330" y="4716758"/>
            <a:ext cx="3349439" cy="134998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3505068" y="4911840"/>
            <a:ext cx="751981" cy="307777"/>
          </a:xfrm>
          <a:prstGeom prst="rect">
            <a:avLst/>
          </a:prstGeom>
        </p:spPr>
        <p:txBody>
          <a:bodyPr wrap="square">
            <a:spAutoFit/>
          </a:bodyPr>
          <a:lstStyle/>
          <a:p>
            <a:r>
              <a:rPr lang="fr-FR" sz="1400" dirty="0" smtClean="0">
                <a:latin typeface="Microsoft JhengHei Light" panose="020B0304030504040204" pitchFamily="34" charset="-120"/>
                <a:ea typeface="Microsoft JhengHei Light" panose="020B0304030504040204" pitchFamily="34" charset="-120"/>
              </a:rPr>
              <a:t>Quartz</a:t>
            </a:r>
          </a:p>
        </p:txBody>
      </p:sp>
      <p:sp>
        <p:nvSpPr>
          <p:cNvPr id="30" name="Rectangle 29"/>
          <p:cNvSpPr/>
          <p:nvPr/>
        </p:nvSpPr>
        <p:spPr>
          <a:xfrm rot="5400000">
            <a:off x="6048165" y="2600907"/>
            <a:ext cx="720081" cy="2952332"/>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5102940" y="3681107"/>
            <a:ext cx="751981" cy="307777"/>
          </a:xfrm>
          <a:prstGeom prst="rect">
            <a:avLst/>
          </a:prstGeom>
        </p:spPr>
        <p:txBody>
          <a:bodyPr wrap="square">
            <a:spAutoFit/>
          </a:bodyPr>
          <a:lstStyle/>
          <a:p>
            <a:r>
              <a:rPr lang="fr-FR" sz="1400" dirty="0" smtClean="0">
                <a:latin typeface="Microsoft JhengHei Light" panose="020B0304030504040204" pitchFamily="34" charset="-120"/>
                <a:ea typeface="Microsoft JhengHei Light" panose="020B0304030504040204" pitchFamily="34" charset="-120"/>
              </a:rPr>
              <a:t>Power</a:t>
            </a:r>
          </a:p>
        </p:txBody>
      </p:sp>
      <p:sp>
        <p:nvSpPr>
          <p:cNvPr id="33" name="Rectangle 32"/>
          <p:cNvSpPr/>
          <p:nvPr/>
        </p:nvSpPr>
        <p:spPr>
          <a:xfrm>
            <a:off x="3505068" y="4162143"/>
            <a:ext cx="751981" cy="307777"/>
          </a:xfrm>
          <a:prstGeom prst="rect">
            <a:avLst/>
          </a:prstGeom>
        </p:spPr>
        <p:txBody>
          <a:bodyPr wrap="square">
            <a:spAutoFit/>
          </a:bodyPr>
          <a:lstStyle/>
          <a:p>
            <a:r>
              <a:rPr lang="fr-FR" sz="1400" dirty="0" smtClean="0">
                <a:latin typeface="Microsoft JhengHei Light" panose="020B0304030504040204" pitchFamily="34" charset="-120"/>
                <a:ea typeface="Microsoft JhengHei Light" panose="020B0304030504040204" pitchFamily="34" charset="-120"/>
              </a:rPr>
              <a:t>Reset</a:t>
            </a:r>
          </a:p>
        </p:txBody>
      </p:sp>
      <p:sp>
        <p:nvSpPr>
          <p:cNvPr id="36" name="Rectangle 35"/>
          <p:cNvSpPr/>
          <p:nvPr/>
        </p:nvSpPr>
        <p:spPr>
          <a:xfrm>
            <a:off x="6422093" y="3681107"/>
            <a:ext cx="1277003" cy="307777"/>
          </a:xfrm>
          <a:prstGeom prst="rect">
            <a:avLst/>
          </a:prstGeom>
        </p:spPr>
        <p:txBody>
          <a:bodyPr wrap="square">
            <a:spAutoFit/>
          </a:bodyPr>
          <a:lstStyle/>
          <a:p>
            <a:r>
              <a:rPr lang="fr-FR" sz="1400" dirty="0" smtClean="0">
                <a:latin typeface="Microsoft JhengHei Light" panose="020B0304030504040204" pitchFamily="34" charset="-120"/>
                <a:ea typeface="Microsoft JhengHei Light" panose="020B0304030504040204" pitchFamily="34" charset="-120"/>
              </a:rPr>
              <a:t>Programmer</a:t>
            </a:r>
          </a:p>
        </p:txBody>
      </p:sp>
      <p:pic>
        <p:nvPicPr>
          <p:cNvPr id="9" name="Image 8">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81637" y="3525585"/>
            <a:ext cx="3680260" cy="2767010"/>
          </a:xfrm>
          <a:prstGeom prst="rect">
            <a:avLst/>
          </a:prstGeom>
        </p:spPr>
      </p:pic>
      <p:pic>
        <p:nvPicPr>
          <p:cNvPr id="22" name="Image 21">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24489" y="6353354"/>
            <a:ext cx="3319511" cy="523422"/>
          </a:xfrm>
          <a:prstGeom prst="rect">
            <a:avLst/>
          </a:prstGeom>
        </p:spPr>
      </p:pic>
      <p:sp>
        <p:nvSpPr>
          <p:cNvPr id="24" name="Title 3"/>
          <p:cNvSpPr txBox="1">
            <a:spLocks/>
          </p:cNvSpPr>
          <p:nvPr/>
        </p:nvSpPr>
        <p:spPr>
          <a:xfrm>
            <a:off x="323528" y="1181768"/>
            <a:ext cx="8820472" cy="18002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Schéma électrique</a:t>
            </a:r>
            <a:endParaRPr lang="fr-FR" sz="2800" dirty="0">
              <a:solidFill>
                <a:schemeClr val="accent5">
                  <a:lumMod val="75000"/>
                </a:schemeClr>
              </a:solidFill>
              <a:latin typeface="Bauhaus 93" pitchFamily="82" charset="0"/>
            </a:endParaRP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Exemple de schéma électrique utilisant un MCU PIC18 de Microchip. Maquette PIC-USB-4550 proposée par Olimex</a:t>
            </a:r>
          </a:p>
          <a:p>
            <a:pPr algn="l"/>
            <a:endParaRPr lang="fr-FR" sz="2400" dirty="0">
              <a:latin typeface="Microsoft JhengHei Light" panose="020B0304030504040204" pitchFamily="34" charset="-120"/>
              <a:ea typeface="Microsoft JhengHei Light" panose="020B0304030504040204" pitchFamily="34" charset="-120"/>
            </a:endParaRPr>
          </a:p>
          <a:p>
            <a:pPr algn="l"/>
            <a:endParaRPr lang="fr-FR" sz="2400" dirty="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86725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14</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11"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
        <p:nvSpPr>
          <p:cNvPr id="14" name="Title 3"/>
          <p:cNvSpPr txBox="1">
            <a:spLocks/>
          </p:cNvSpPr>
          <p:nvPr/>
        </p:nvSpPr>
        <p:spPr>
          <a:xfrm>
            <a:off x="1168126" y="1240939"/>
            <a:ext cx="7975874" cy="96392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400" dirty="0" smtClean="0">
                <a:latin typeface="Microsoft YaHei Light" panose="020B0502040204020203" pitchFamily="34" charset="-122"/>
                <a:ea typeface="Microsoft YaHei Light" panose="020B0502040204020203" pitchFamily="34" charset="-122"/>
              </a:rPr>
              <a:t>	Repérer les composants du schéma électrique précédent sur les photos ci-dessous</a:t>
            </a:r>
            <a:endParaRPr lang="fr-FR" sz="2400" i="1" dirty="0" smtClean="0">
              <a:latin typeface="Microsoft YaHei Light" panose="020B0502040204020203" pitchFamily="34" charset="-122"/>
              <a:ea typeface="Microsoft YaHei Light" panose="020B0502040204020203" pitchFamily="34" charset="-122"/>
              <a:sym typeface="Wingdings"/>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007955"/>
            <a:ext cx="5143500" cy="3857625"/>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3177910"/>
            <a:ext cx="4047443" cy="3687670"/>
          </a:xfrm>
          <a:prstGeom prst="rect">
            <a:avLst/>
          </a:prstGeom>
        </p:spPr>
      </p:pic>
      <p:pic>
        <p:nvPicPr>
          <p:cNvPr id="18" name="Imag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1800" y="2206008"/>
            <a:ext cx="3097927" cy="1538637"/>
          </a:xfrm>
          <a:prstGeom prst="rect">
            <a:avLst/>
          </a:prstGeom>
        </p:spPr>
      </p:pic>
    </p:spTree>
    <p:extLst>
      <p:ext uri="{BB962C8B-B14F-4D97-AF65-F5344CB8AC3E}">
        <p14:creationId xmlns:p14="http://schemas.microsoft.com/office/powerpoint/2010/main" val="182280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15</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11"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
        <p:nvSpPr>
          <p:cNvPr id="23" name="Title 3"/>
          <p:cNvSpPr txBox="1">
            <a:spLocks/>
          </p:cNvSpPr>
          <p:nvPr/>
        </p:nvSpPr>
        <p:spPr>
          <a:xfrm>
            <a:off x="339225" y="1196752"/>
            <a:ext cx="8804775" cy="36004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Famille de MCU</a:t>
            </a:r>
            <a:endParaRPr lang="fr-FR" sz="2800" dirty="0">
              <a:solidFill>
                <a:schemeClr val="accent5">
                  <a:lumMod val="75000"/>
                </a:schemeClr>
              </a:solidFill>
              <a:latin typeface="Bauhaus 93" pitchFamily="82" charset="0"/>
            </a:endParaRP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Il existe un très grand nombre de solutions MCU chez différents fondeurs permettant de résoudre un cahier des charges. Les MCU d’une même famille sont caractérisés par le même CPU et bus associés. Jeu d’instructions et donc outils de compilation similaires (ISA ou Instruction Set Architecture). Par exemple, il existe des dizaines de PIC18xxxxxx, tous différenciés par leur jeu de périphériques et ressources mémoire</a:t>
            </a:r>
          </a:p>
          <a:p>
            <a:pPr algn="l"/>
            <a:endParaRPr lang="fr-FR" sz="2400" dirty="0">
              <a:latin typeface="Microsoft JhengHei Light" panose="020B0304030504040204" pitchFamily="34" charset="-120"/>
              <a:ea typeface="Microsoft JhengHei Light" panose="020B0304030504040204" pitchFamily="34" charset="-120"/>
            </a:endParaRPr>
          </a:p>
          <a:p>
            <a:pPr algn="l"/>
            <a:endParaRPr lang="fr-FR" sz="2400" dirty="0">
              <a:latin typeface="Microsoft JhengHei Light" panose="020B0304030504040204" pitchFamily="34" charset="-120"/>
              <a:ea typeface="Microsoft JhengHei Light" panose="020B0304030504040204" pitchFamily="34" charset="-120"/>
            </a:endParaRP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928" y="4941168"/>
            <a:ext cx="2751325" cy="1809313"/>
          </a:xfrm>
          <a:prstGeom prst="rect">
            <a:avLst/>
          </a:prstGeom>
        </p:spPr>
      </p:pic>
    </p:spTree>
    <p:extLst>
      <p:ext uri="{BB962C8B-B14F-4D97-AF65-F5344CB8AC3E}">
        <p14:creationId xmlns:p14="http://schemas.microsoft.com/office/powerpoint/2010/main" val="7941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16</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288032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Projet Arduino</a:t>
            </a:r>
            <a:endParaRPr lang="fr-FR" sz="2800" dirty="0">
              <a:solidFill>
                <a:schemeClr val="accent5">
                  <a:lumMod val="75000"/>
                </a:schemeClr>
              </a:solidFill>
              <a:latin typeface="Bauhaus 93" pitchFamily="82" charset="0"/>
            </a:endParaRP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Le projet Arduino doit probablement être le projet électronique autour de MCU le plus populaire. Néanmoins, il restera déprécié en enseignement spécialisé en embarqué pour son côté trop </a:t>
            </a:r>
            <a:r>
              <a:rPr lang="fr-FR" sz="2400" dirty="0" err="1" smtClean="0">
                <a:latin typeface="Microsoft JhengHei Light" panose="020B0304030504040204" pitchFamily="34" charset="-120"/>
                <a:ea typeface="Microsoft JhengHei Light" panose="020B0304030504040204" pitchFamily="34" charset="-120"/>
              </a:rPr>
              <a:t>friendly</a:t>
            </a:r>
            <a:r>
              <a:rPr lang="fr-FR" sz="2400" dirty="0" smtClean="0">
                <a:latin typeface="Microsoft JhengHei Light" panose="020B0304030504040204" pitchFamily="34" charset="-120"/>
                <a:ea typeface="Microsoft JhengHei Light" panose="020B0304030504040204" pitchFamily="34" charset="-120"/>
              </a:rPr>
              <a:t>/maker et sa non application au marché de l’emploi en sortie d’école </a:t>
            </a:r>
          </a:p>
          <a:p>
            <a:pPr algn="l"/>
            <a:endParaRPr lang="fr-FR" sz="2400" dirty="0">
              <a:latin typeface="Microsoft JhengHei Light" panose="020B0304030504040204" pitchFamily="34" charset="-120"/>
              <a:ea typeface="Microsoft JhengHei Light" panose="020B0304030504040204" pitchFamily="34" charset="-120"/>
            </a:endParaRPr>
          </a:p>
          <a:p>
            <a:pPr algn="l"/>
            <a:endParaRPr lang="fr-FR" sz="2400" dirty="0">
              <a:latin typeface="Microsoft JhengHei Light" panose="020B0304030504040204" pitchFamily="34" charset="-120"/>
              <a:ea typeface="Microsoft JhengHei Light" panose="020B0304030504040204" pitchFamily="34" charset="-120"/>
            </a:endParaRPr>
          </a:p>
        </p:txBody>
      </p:sp>
      <p:sp>
        <p:nvSpPr>
          <p:cNvPr id="11"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2" name="Imag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9" y="4149080"/>
            <a:ext cx="1446374" cy="1124227"/>
          </a:xfrm>
          <a:prstGeom prst="rect">
            <a:avLst/>
          </a:prstGeom>
        </p:spPr>
      </p:pic>
      <p:pic>
        <p:nvPicPr>
          <p:cNvPr id="3" name="Imag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55168" y="4312841"/>
            <a:ext cx="1080120" cy="746483"/>
          </a:xfrm>
          <a:prstGeom prst="rect">
            <a:avLst/>
          </a:prstGeom>
        </p:spPr>
      </p:pic>
      <p:pic>
        <p:nvPicPr>
          <p:cNvPr id="5" name="Imag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4389" y="4293096"/>
            <a:ext cx="1557706" cy="756760"/>
          </a:xfrm>
          <a:prstGeom prst="rect">
            <a:avLst/>
          </a:prstGeom>
        </p:spPr>
      </p:pic>
      <p:pic>
        <p:nvPicPr>
          <p:cNvPr id="8" name="Imag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6555" y="5586472"/>
            <a:ext cx="2383866" cy="1389454"/>
          </a:xfrm>
          <a:prstGeom prst="rect">
            <a:avLst/>
          </a:prstGeom>
        </p:spPr>
      </p:pic>
      <p:pic>
        <p:nvPicPr>
          <p:cNvPr id="13" name="Imag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62009" y="4016930"/>
            <a:ext cx="1473645" cy="1473645"/>
          </a:xfrm>
          <a:prstGeom prst="rect">
            <a:avLst/>
          </a:prstGeom>
        </p:spPr>
      </p:pic>
      <p:pic>
        <p:nvPicPr>
          <p:cNvPr id="14" name="Imag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1157842">
            <a:off x="6604198" y="4253120"/>
            <a:ext cx="1051789" cy="836712"/>
          </a:xfrm>
          <a:prstGeom prst="rect">
            <a:avLst/>
          </a:prstGeom>
        </p:spPr>
      </p:pic>
      <p:pic>
        <p:nvPicPr>
          <p:cNvPr id="15" name="Imag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16400" y="5500061"/>
            <a:ext cx="2299319" cy="1307913"/>
          </a:xfrm>
          <a:prstGeom prst="rect">
            <a:avLst/>
          </a:prstGeom>
        </p:spPr>
      </p:pic>
      <p:pic>
        <p:nvPicPr>
          <p:cNvPr id="16" name="Imag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37516" y="5245480"/>
            <a:ext cx="2054169" cy="1664404"/>
          </a:xfrm>
          <a:prstGeom prst="rect">
            <a:avLst/>
          </a:prstGeom>
        </p:spPr>
      </p:pic>
      <p:sp>
        <p:nvSpPr>
          <p:cNvPr id="12" name="Rectangle 11"/>
          <p:cNvSpPr/>
          <p:nvPr/>
        </p:nvSpPr>
        <p:spPr>
          <a:xfrm>
            <a:off x="1822023" y="6492875"/>
            <a:ext cx="805761"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4678663" y="6752099"/>
            <a:ext cx="805761" cy="238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200000">
            <a:off x="7719856" y="4671511"/>
            <a:ext cx="1623955" cy="1192940"/>
          </a:xfrm>
          <a:prstGeom prst="rect">
            <a:avLst/>
          </a:prstGeom>
        </p:spPr>
      </p:pic>
      <p:sp>
        <p:nvSpPr>
          <p:cNvPr id="20" name="Rectangle 19"/>
          <p:cNvSpPr/>
          <p:nvPr/>
        </p:nvSpPr>
        <p:spPr>
          <a:xfrm>
            <a:off x="8955482" y="4312841"/>
            <a:ext cx="249531" cy="41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rot="5400000">
            <a:off x="3184124" y="856436"/>
            <a:ext cx="2775752" cy="9361039"/>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115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17</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36004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CPU ARM Cortex</a:t>
            </a:r>
            <a:endParaRPr lang="fr-FR" sz="2800" dirty="0">
              <a:solidFill>
                <a:schemeClr val="accent5">
                  <a:lumMod val="75000"/>
                </a:schemeClr>
              </a:solidFill>
              <a:latin typeface="Bauhaus 93" pitchFamily="82" charset="0"/>
            </a:endParaRP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Même si le marché des MCU reste concurrentiel, la grande majorité des fondeurs de MCU </a:t>
            </a:r>
            <a:r>
              <a:rPr lang="fr-FR" sz="2400" dirty="0">
                <a:latin typeface="Microsoft JhengHei Light" panose="020B0304030504040204" pitchFamily="34" charset="-120"/>
                <a:ea typeface="Microsoft JhengHei Light" panose="020B0304030504040204" pitchFamily="34" charset="-120"/>
              </a:rPr>
              <a:t>(</a:t>
            </a:r>
            <a:r>
              <a:rPr lang="fr-FR" sz="2400" dirty="0" err="1" smtClean="0">
                <a:latin typeface="Microsoft JhengHei Light" panose="020B0304030504040204" pitchFamily="34" charset="-120"/>
                <a:ea typeface="Microsoft JhengHei Light" panose="020B0304030504040204" pitchFamily="34" charset="-120"/>
              </a:rPr>
              <a:t>STMicro</a:t>
            </a:r>
            <a:r>
              <a:rPr lang="fr-FR" sz="2400" dirty="0" smtClean="0">
                <a:latin typeface="Microsoft JhengHei Light" panose="020B0304030504040204" pitchFamily="34" charset="-120"/>
                <a:ea typeface="Microsoft JhengHei Light" panose="020B0304030504040204" pitchFamily="34" charset="-120"/>
              </a:rPr>
              <a:t>, </a:t>
            </a:r>
            <a:r>
              <a:rPr lang="fr-FR" sz="2400" dirty="0" err="1">
                <a:latin typeface="Microsoft JhengHei Light" panose="020B0304030504040204" pitchFamily="34" charset="-120"/>
                <a:ea typeface="Microsoft JhengHei Light" panose="020B0304030504040204" pitchFamily="34" charset="-120"/>
              </a:rPr>
              <a:t>Renesas</a:t>
            </a:r>
            <a:r>
              <a:rPr lang="fr-FR" sz="2400" dirty="0">
                <a:latin typeface="Microsoft JhengHei Light" panose="020B0304030504040204" pitchFamily="34" charset="-120"/>
                <a:ea typeface="Microsoft JhengHei Light" panose="020B0304030504040204" pitchFamily="34" charset="-120"/>
              </a:rPr>
              <a:t>, </a:t>
            </a:r>
            <a:r>
              <a:rPr lang="fr-FR" sz="2400" dirty="0" smtClean="0">
                <a:latin typeface="Microsoft JhengHei Light" panose="020B0304030504040204" pitchFamily="34" charset="-120"/>
                <a:ea typeface="Microsoft JhengHei Light" panose="020B0304030504040204" pitchFamily="34" charset="-120"/>
              </a:rPr>
              <a:t>TI, </a:t>
            </a:r>
            <a:r>
              <a:rPr lang="fr-FR" sz="2400" dirty="0">
                <a:latin typeface="Microsoft JhengHei Light" panose="020B0304030504040204" pitchFamily="34" charset="-120"/>
                <a:ea typeface="Microsoft JhengHei Light" panose="020B0304030504040204" pitchFamily="34" charset="-120"/>
              </a:rPr>
              <a:t>NXP</a:t>
            </a:r>
            <a:r>
              <a:rPr lang="fr-FR" sz="2400" dirty="0" smtClean="0">
                <a:latin typeface="Microsoft JhengHei Light" panose="020B0304030504040204" pitchFamily="34" charset="-120"/>
                <a:ea typeface="Microsoft JhengHei Light" panose="020B0304030504040204" pitchFamily="34" charset="-120"/>
              </a:rPr>
              <a:t> </a:t>
            </a:r>
            <a:r>
              <a:rPr lang="fr-FR" sz="2400" dirty="0">
                <a:latin typeface="Microsoft JhengHei Light" panose="020B0304030504040204" pitchFamily="34" charset="-120"/>
                <a:ea typeface="Microsoft JhengHei Light" panose="020B0304030504040204" pitchFamily="34" charset="-120"/>
              </a:rPr>
              <a:t>…) </a:t>
            </a:r>
            <a:r>
              <a:rPr lang="fr-FR" sz="2400" dirty="0" smtClean="0">
                <a:latin typeface="Microsoft JhengHei Light" panose="020B0304030504040204" pitchFamily="34" charset="-120"/>
                <a:ea typeface="Microsoft JhengHei Light" panose="020B0304030504040204" pitchFamily="34" charset="-120"/>
              </a:rPr>
              <a:t>utilisent des architectures CPU similaires proposées par la société </a:t>
            </a:r>
            <a:r>
              <a:rPr lang="fr-FR" sz="2400" dirty="0">
                <a:latin typeface="Microsoft JhengHei Light" panose="020B0304030504040204" pitchFamily="34" charset="-120"/>
                <a:ea typeface="Microsoft JhengHei Light" panose="020B0304030504040204" pitchFamily="34" charset="-120"/>
              </a:rPr>
              <a:t>ARM </a:t>
            </a:r>
            <a:r>
              <a:rPr lang="fr-FR" sz="2400" dirty="0" smtClean="0">
                <a:latin typeface="Microsoft JhengHei Light" panose="020B0304030504040204" pitchFamily="34" charset="-120"/>
                <a:ea typeface="Microsoft JhengHei Light" panose="020B0304030504040204" pitchFamily="34" charset="-120"/>
              </a:rPr>
              <a:t>(</a:t>
            </a:r>
            <a:r>
              <a:rPr lang="fr-FR" sz="2400" dirty="0">
                <a:latin typeface="Microsoft JhengHei Light" panose="020B0304030504040204" pitchFamily="34" charset="-120"/>
                <a:ea typeface="Microsoft JhengHei Light" panose="020B0304030504040204" pitchFamily="34" charset="-120"/>
              </a:rPr>
              <a:t>C</a:t>
            </a:r>
            <a:r>
              <a:rPr lang="fr-FR" sz="2400" dirty="0" smtClean="0">
                <a:latin typeface="Microsoft JhengHei Light" panose="020B0304030504040204" pitchFamily="34" charset="-120"/>
                <a:ea typeface="Microsoft JhengHei Light" panose="020B0304030504040204" pitchFamily="34" charset="-120"/>
              </a:rPr>
              <a:t>ortex-M). Ceci garanti un accès à des outils de développement, bibliothèques, services logiciel fiables pouvant être libres</a:t>
            </a:r>
            <a:r>
              <a:rPr lang="fr-FR" sz="2400" dirty="0">
                <a:latin typeface="Microsoft JhengHei Light" panose="020B0304030504040204" pitchFamily="34" charset="-120"/>
                <a:ea typeface="Microsoft JhengHei Light" panose="020B0304030504040204" pitchFamily="34" charset="-120"/>
              </a:rPr>
              <a:t> </a:t>
            </a:r>
            <a:r>
              <a:rPr lang="fr-FR" sz="2400" dirty="0" smtClean="0">
                <a:latin typeface="Microsoft JhengHei Light" panose="020B0304030504040204" pitchFamily="34" charset="-120"/>
                <a:ea typeface="Microsoft JhengHei Light" panose="020B0304030504040204" pitchFamily="34" charset="-120"/>
              </a:rPr>
              <a:t>et open source (IP/</a:t>
            </a:r>
            <a:r>
              <a:rPr lang="fr-FR" sz="2400" dirty="0" err="1" smtClean="0">
                <a:latin typeface="Microsoft JhengHei Light" panose="020B0304030504040204" pitchFamily="34" charset="-120"/>
                <a:ea typeface="Microsoft JhengHei Light" panose="020B0304030504040204" pitchFamily="34" charset="-120"/>
              </a:rPr>
              <a:t>Graphical</a:t>
            </a:r>
            <a:r>
              <a:rPr lang="fr-FR" sz="2400" dirty="0" smtClean="0">
                <a:latin typeface="Microsoft JhengHei Light" panose="020B0304030504040204" pitchFamily="34" charset="-120"/>
                <a:ea typeface="Microsoft JhengHei Light" panose="020B0304030504040204" pitchFamily="34" charset="-120"/>
              </a:rPr>
              <a:t>/USB/Bluetooth/… </a:t>
            </a:r>
            <a:r>
              <a:rPr lang="fr-FR" sz="2400" dirty="0" err="1" smtClean="0">
                <a:latin typeface="Microsoft JhengHei Light" panose="020B0304030504040204" pitchFamily="34" charset="-120"/>
                <a:ea typeface="Microsoft JhengHei Light" panose="020B0304030504040204" pitchFamily="34" charset="-120"/>
              </a:rPr>
              <a:t>stack</a:t>
            </a:r>
            <a:r>
              <a:rPr lang="fr-FR" sz="2400" dirty="0" smtClean="0">
                <a:latin typeface="Microsoft JhengHei Light" panose="020B0304030504040204" pitchFamily="34" charset="-120"/>
                <a:ea typeface="Microsoft JhengHei Light" panose="020B0304030504040204" pitchFamily="34" charset="-120"/>
              </a:rPr>
              <a:t>, RTOS</a:t>
            </a:r>
            <a:r>
              <a:rPr lang="fr-FR" sz="2400" dirty="0">
                <a:latin typeface="Microsoft JhengHei Light" panose="020B0304030504040204" pitchFamily="34" charset="-120"/>
                <a:ea typeface="Microsoft JhengHei Light" panose="020B0304030504040204" pitchFamily="34" charset="-120"/>
              </a:rPr>
              <a:t> </a:t>
            </a:r>
            <a:r>
              <a:rPr lang="fr-FR" sz="2400" dirty="0" smtClean="0">
                <a:latin typeface="Microsoft JhengHei Light" panose="020B0304030504040204" pitchFamily="34" charset="-120"/>
                <a:ea typeface="Microsoft JhengHei Light" panose="020B0304030504040204" pitchFamily="34" charset="-120"/>
              </a:rPr>
              <a:t>…)</a:t>
            </a:r>
            <a:endParaRPr lang="fr-FR" sz="2400" dirty="0">
              <a:latin typeface="Microsoft JhengHei Light" panose="020B0304030504040204" pitchFamily="34" charset="-120"/>
              <a:ea typeface="Microsoft JhengHei Light" panose="020B0304030504040204" pitchFamily="34" charset="-12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8822" y="4872513"/>
            <a:ext cx="1972997" cy="197299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1960" y="5295651"/>
            <a:ext cx="1126719" cy="1126719"/>
          </a:xfrm>
          <a:prstGeom prst="rect">
            <a:avLst/>
          </a:prstGeom>
        </p:spPr>
      </p:pic>
      <p:sp>
        <p:nvSpPr>
          <p:cNvPr id="11"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78116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18</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3573016"/>
            <a:ext cx="6475000" cy="3284983"/>
          </a:xfrm>
          <a:prstGeom prst="rect">
            <a:avLst/>
          </a:prstGeom>
        </p:spPr>
      </p:pic>
      <p:sp>
        <p:nvSpPr>
          <p:cNvPr id="11" name="Title 3"/>
          <p:cNvSpPr txBox="1">
            <a:spLocks/>
          </p:cNvSpPr>
          <p:nvPr/>
        </p:nvSpPr>
        <p:spPr>
          <a:xfrm>
            <a:off x="323528" y="1268760"/>
            <a:ext cx="8496944" cy="266429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CPU ARM Cortex-M</a:t>
            </a:r>
            <a:endParaRPr lang="fr-FR" sz="2800" dirty="0">
              <a:solidFill>
                <a:schemeClr val="accent5">
                  <a:lumMod val="75000"/>
                </a:schemeClr>
              </a:solidFill>
              <a:latin typeface="Bauhaus 93" pitchFamily="82" charset="0"/>
            </a:endParaRP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Observons la série Cortex-M proposée par la ARM.</a:t>
            </a:r>
            <a:r>
              <a:rPr lang="fr-FR" sz="2400" dirty="0">
                <a:latin typeface="Microsoft JhengHei Light" panose="020B0304030504040204" pitchFamily="34" charset="-120"/>
                <a:ea typeface="Microsoft JhengHei Light" panose="020B0304030504040204" pitchFamily="34" charset="-120"/>
              </a:rPr>
              <a:t> </a:t>
            </a:r>
            <a:r>
              <a:rPr lang="fr-FR" sz="2400" dirty="0" smtClean="0">
                <a:latin typeface="Microsoft JhengHei Light" panose="020B0304030504040204" pitchFamily="34" charset="-120"/>
                <a:ea typeface="Microsoft JhengHei Light" panose="020B0304030504040204" pitchFamily="34" charset="-120"/>
              </a:rPr>
              <a:t>M signifie MCU. ARM décline toute une famille de cœurs pour MCU adaptés à un large choix d’applications</a:t>
            </a:r>
            <a:endParaRPr lang="fr-FR" sz="2400" dirty="0">
              <a:latin typeface="Microsoft JhengHei Light" panose="020B0304030504040204" pitchFamily="34" charset="-120"/>
              <a:ea typeface="Microsoft JhengHei Light" panose="020B0304030504040204" pitchFamily="34" charset="-120"/>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71154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19</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259228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STMicroelectronics</a:t>
            </a:r>
            <a:endParaRPr lang="fr-FR" sz="2800" dirty="0">
              <a:solidFill>
                <a:schemeClr val="accent5">
                  <a:lumMod val="75000"/>
                </a:schemeClr>
              </a:solidFill>
              <a:latin typeface="Bauhaus 93" pitchFamily="82" charset="0"/>
            </a:endParaRP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Observons maintenant à titre illustratif les gammes de MCU 32bits STM32 (ARM Cortex-M) proposés par STMicroelectronics. </a:t>
            </a:r>
            <a:r>
              <a:rPr lang="fr-FR" sz="2400" dirty="0" err="1" smtClean="0">
                <a:latin typeface="Microsoft JhengHei Light" panose="020B0304030504040204" pitchFamily="34" charset="-120"/>
                <a:ea typeface="Microsoft JhengHei Light" panose="020B0304030504040204" pitchFamily="34" charset="-120"/>
              </a:rPr>
              <a:t>STMicro</a:t>
            </a:r>
            <a:r>
              <a:rPr lang="fr-FR" sz="2400" dirty="0" smtClean="0">
                <a:latin typeface="Microsoft JhengHei Light" panose="020B0304030504040204" pitchFamily="34" charset="-120"/>
                <a:ea typeface="Microsoft JhengHei Light" panose="020B0304030504040204" pitchFamily="34" charset="-120"/>
              </a:rPr>
              <a:t>, société Franco-Italienne, est le principal fondeur Européen</a:t>
            </a:r>
            <a:endParaRPr lang="fr-FR" sz="2400" dirty="0">
              <a:latin typeface="Microsoft JhengHei Light" panose="020B0304030504040204" pitchFamily="34" charset="-120"/>
              <a:ea typeface="Microsoft JhengHei Light" panose="020B0304030504040204" pitchFamily="34" charset="-12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4293096"/>
            <a:ext cx="3192016" cy="2039898"/>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61236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2</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669007"/>
            <a:ext cx="7488832" cy="4703577"/>
          </a:xfrm>
          <a:prstGeom prst="rect">
            <a:avLst/>
          </a:prstGeom>
        </p:spPr>
      </p:pic>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475" y="5094765"/>
            <a:ext cx="1424189" cy="1603266"/>
          </a:xfrm>
          <a:prstGeom prst="rect">
            <a:avLst/>
          </a:prstGeom>
        </p:spPr>
      </p:pic>
    </p:spTree>
    <p:extLst>
      <p:ext uri="{BB962C8B-B14F-4D97-AF65-F5344CB8AC3E}">
        <p14:creationId xmlns:p14="http://schemas.microsoft.com/office/powerpoint/2010/main" val="249394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20</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259228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Solutions STMicroelectronics</a:t>
            </a:r>
            <a:endParaRPr lang="fr-FR" sz="2800" dirty="0">
              <a:solidFill>
                <a:schemeClr val="accent5">
                  <a:lumMod val="75000"/>
                </a:schemeClr>
              </a:solidFill>
              <a:latin typeface="Bauhaus 93" pitchFamily="82" charset="0"/>
            </a:endParaRPr>
          </a:p>
          <a:p>
            <a:pPr algn="l"/>
            <a:endParaRPr lang="fr-FR" sz="2800" dirty="0">
              <a:solidFill>
                <a:schemeClr val="accent5">
                  <a:lumMod val="75000"/>
                </a:schemeClr>
              </a:solidFill>
              <a:latin typeface="Bauhaus 93" pitchFamily="8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765" y="1772816"/>
            <a:ext cx="6456469" cy="5085184"/>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68672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21</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7" y="1196752"/>
            <a:ext cx="8496944" cy="208823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Maquettes d’évaluation</a:t>
            </a:r>
            <a:endParaRPr lang="fr-FR" sz="2800" dirty="0">
              <a:solidFill>
                <a:schemeClr val="accent5">
                  <a:lumMod val="75000"/>
                </a:schemeClr>
              </a:solidFill>
              <a:latin typeface="Bauhaus 93" pitchFamily="82" charset="0"/>
            </a:endParaRPr>
          </a:p>
          <a:p>
            <a:pPr algn="l"/>
            <a:endParaRPr lang="fr-FR" sz="2800" dirty="0" smtClean="0">
              <a:solidFill>
                <a:schemeClr val="accent5">
                  <a:lumMod val="75000"/>
                </a:schemeClr>
              </a:solidFill>
              <a:latin typeface="Bauhaus 93" pitchFamily="82" charset="0"/>
            </a:endParaRPr>
          </a:p>
          <a:p>
            <a:pPr algn="l"/>
            <a:r>
              <a:rPr lang="fr-FR" sz="2800" dirty="0" smtClean="0">
                <a:latin typeface="Microsoft JhengHei Light" panose="020B0304030504040204" pitchFamily="34" charset="-120"/>
                <a:ea typeface="Microsoft JhengHei Light" panose="020B0304030504040204" pitchFamily="34" charset="-120"/>
              </a:rPr>
              <a:t>	</a:t>
            </a:r>
            <a:r>
              <a:rPr lang="fr-FR" sz="2400" dirty="0" smtClean="0">
                <a:latin typeface="Microsoft JhengHei Light" panose="020B0304030504040204" pitchFamily="34" charset="-120"/>
                <a:ea typeface="Microsoft JhengHei Light" panose="020B0304030504040204" pitchFamily="34" charset="-120"/>
              </a:rPr>
              <a:t>Le projet NUCLEO propose par exemple des maquettes d’évaluation à bas coût utilisant des solutions MCU et outils de développement de l’industrie (~10€)</a:t>
            </a:r>
            <a:endParaRPr lang="fr-FR" sz="2400" dirty="0">
              <a:solidFill>
                <a:schemeClr val="accent5">
                  <a:lumMod val="75000"/>
                </a:schemeClr>
              </a:solidFill>
              <a:latin typeface="Bauhaus 93" pitchFamily="82" charset="0"/>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3" name="Imag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10" y="3367545"/>
            <a:ext cx="3991457" cy="3490455"/>
          </a:xfrm>
          <a:prstGeom prst="rect">
            <a:avLst/>
          </a:prstGeom>
        </p:spPr>
      </p:pic>
      <p:pic>
        <p:nvPicPr>
          <p:cNvPr id="4" name="Imag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9780" y="3390528"/>
            <a:ext cx="2429304" cy="2429304"/>
          </a:xfrm>
          <a:prstGeom prst="rect">
            <a:avLst/>
          </a:prstGeom>
        </p:spPr>
      </p:pic>
      <p:sp>
        <p:nvSpPr>
          <p:cNvPr id="8" name="Rectangle 7"/>
          <p:cNvSpPr/>
          <p:nvPr/>
        </p:nvSpPr>
        <p:spPr>
          <a:xfrm rot="5400000">
            <a:off x="5095023" y="2700505"/>
            <a:ext cx="3490453" cy="4824538"/>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rot="5400000">
            <a:off x="6456929" y="1338596"/>
            <a:ext cx="766640" cy="4824538"/>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618724" y="3402554"/>
            <a:ext cx="2592286" cy="523220"/>
          </a:xfrm>
          <a:prstGeom prst="rect">
            <a:avLst/>
          </a:prstGeom>
        </p:spPr>
        <p:txBody>
          <a:bodyPr wrap="square">
            <a:spAutoFit/>
          </a:bodyPr>
          <a:lstStyle/>
          <a:p>
            <a:r>
              <a:rPr lang="fr-FR" sz="1400" dirty="0" smtClean="0">
                <a:latin typeface="Microsoft JhengHei Light" panose="020B0304030504040204" pitchFamily="34" charset="-120"/>
                <a:ea typeface="Microsoft JhengHei Light" panose="020B0304030504040204" pitchFamily="34" charset="-120"/>
              </a:rPr>
              <a:t>Power </a:t>
            </a:r>
            <a:endParaRPr lang="fr-FR" sz="1400" dirty="0">
              <a:latin typeface="Microsoft JhengHei Light" panose="020B0304030504040204" pitchFamily="34" charset="-120"/>
              <a:ea typeface="Microsoft JhengHei Light" panose="020B0304030504040204" pitchFamily="34" charset="-120"/>
            </a:endParaRPr>
          </a:p>
          <a:p>
            <a:r>
              <a:rPr lang="fr-FR" sz="1400" dirty="0" smtClean="0">
                <a:latin typeface="Microsoft JhengHei Light" panose="020B0304030504040204" pitchFamily="34" charset="-120"/>
                <a:ea typeface="Microsoft JhengHei Light" panose="020B0304030504040204" pitchFamily="34" charset="-120"/>
              </a:rPr>
              <a:t>programmer (JTAG </a:t>
            </a:r>
            <a:r>
              <a:rPr lang="fr-FR" sz="1400" dirty="0" err="1" smtClean="0">
                <a:latin typeface="Microsoft JhengHei Light" panose="020B0304030504040204" pitchFamily="34" charset="-120"/>
                <a:ea typeface="Microsoft JhengHei Light" panose="020B0304030504040204" pitchFamily="34" charset="-120"/>
              </a:rPr>
              <a:t>emulator</a:t>
            </a:r>
            <a:r>
              <a:rPr lang="fr-FR" sz="1400" dirty="0" smtClean="0">
                <a:latin typeface="Microsoft JhengHei Light" panose="020B0304030504040204" pitchFamily="34" charset="-120"/>
                <a:ea typeface="Microsoft JhengHei Light" panose="020B0304030504040204" pitchFamily="34" charset="-120"/>
              </a:rPr>
              <a:t>)</a:t>
            </a:r>
          </a:p>
        </p:txBody>
      </p:sp>
      <p:sp>
        <p:nvSpPr>
          <p:cNvPr id="14" name="Rectangle 13"/>
          <p:cNvSpPr/>
          <p:nvPr/>
        </p:nvSpPr>
        <p:spPr>
          <a:xfrm>
            <a:off x="6618724" y="4134185"/>
            <a:ext cx="2509579" cy="954107"/>
          </a:xfrm>
          <a:prstGeom prst="rect">
            <a:avLst/>
          </a:prstGeom>
        </p:spPr>
        <p:txBody>
          <a:bodyPr wrap="square">
            <a:spAutoFit/>
          </a:bodyPr>
          <a:lstStyle/>
          <a:p>
            <a:r>
              <a:rPr lang="fr-FR" sz="1400" dirty="0" smtClean="0">
                <a:latin typeface="Microsoft JhengHei Light" panose="020B0304030504040204" pitchFamily="34" charset="-120"/>
                <a:ea typeface="Microsoft JhengHei Light" panose="020B0304030504040204" pitchFamily="34" charset="-120"/>
              </a:rPr>
              <a:t>Target MCU</a:t>
            </a:r>
          </a:p>
          <a:p>
            <a:r>
              <a:rPr lang="fr-FR" sz="1400" dirty="0" smtClean="0">
                <a:latin typeface="Microsoft JhengHei Light" panose="020B0304030504040204" pitchFamily="34" charset="-120"/>
                <a:ea typeface="Microsoft JhengHei Light" panose="020B0304030504040204" pitchFamily="34" charset="-120"/>
              </a:rPr>
              <a:t>Switch and LED user</a:t>
            </a:r>
          </a:p>
          <a:p>
            <a:r>
              <a:rPr lang="fr-FR" sz="1400" dirty="0" err="1" smtClean="0">
                <a:latin typeface="Microsoft JhengHei Light" panose="020B0304030504040204" pitchFamily="34" charset="-120"/>
                <a:ea typeface="Microsoft JhengHei Light" panose="020B0304030504040204" pitchFamily="34" charset="-120"/>
              </a:rPr>
              <a:t>Externals</a:t>
            </a:r>
            <a:r>
              <a:rPr lang="fr-FR" sz="1400" dirty="0" smtClean="0">
                <a:latin typeface="Microsoft JhengHei Light" panose="020B0304030504040204" pitchFamily="34" charset="-120"/>
                <a:ea typeface="Microsoft JhengHei Light" panose="020B0304030504040204" pitchFamily="34" charset="-120"/>
              </a:rPr>
              <a:t> ports extensions</a:t>
            </a:r>
          </a:p>
          <a:p>
            <a:r>
              <a:rPr lang="fr-FR" sz="1400" dirty="0" smtClean="0">
                <a:latin typeface="Microsoft JhengHei Light" panose="020B0304030504040204" pitchFamily="34" charset="-120"/>
                <a:ea typeface="Microsoft JhengHei Light" panose="020B0304030504040204" pitchFamily="34" charset="-120"/>
              </a:rPr>
              <a:t>Arduino </a:t>
            </a:r>
            <a:r>
              <a:rPr lang="fr-FR" sz="1400" dirty="0" err="1" smtClean="0">
                <a:latin typeface="Microsoft JhengHei Light" panose="020B0304030504040204" pitchFamily="34" charset="-120"/>
                <a:ea typeface="Microsoft JhengHei Light" panose="020B0304030504040204" pitchFamily="34" charset="-120"/>
              </a:rPr>
              <a:t>shields</a:t>
            </a:r>
            <a:r>
              <a:rPr lang="fr-FR" sz="1400" dirty="0" smtClean="0">
                <a:latin typeface="Microsoft JhengHei Light" panose="020B0304030504040204" pitchFamily="34" charset="-120"/>
                <a:ea typeface="Microsoft JhengHei Light" panose="020B0304030504040204" pitchFamily="34" charset="-120"/>
              </a:rPr>
              <a:t> </a:t>
            </a:r>
            <a:r>
              <a:rPr lang="fr-FR" sz="1400" dirty="0" err="1" smtClean="0">
                <a:latin typeface="Microsoft JhengHei Light" panose="020B0304030504040204" pitchFamily="34" charset="-120"/>
                <a:ea typeface="Microsoft JhengHei Light" panose="020B0304030504040204" pitchFamily="34" charset="-120"/>
              </a:rPr>
              <a:t>connectors</a:t>
            </a:r>
            <a:endParaRPr lang="fr-FR" sz="1400" dirty="0" smtClean="0">
              <a:latin typeface="Microsoft JhengHei Light" panose="020B0304030504040204" pitchFamily="34" charset="-120"/>
              <a:ea typeface="Microsoft JhengHei Light" panose="020B0304030504040204" pitchFamily="34" charset="-120"/>
            </a:endParaRPr>
          </a:p>
        </p:txBody>
      </p:sp>
      <p:sp>
        <p:nvSpPr>
          <p:cNvPr id="15" name="Rectangle 14"/>
          <p:cNvSpPr/>
          <p:nvPr/>
        </p:nvSpPr>
        <p:spPr>
          <a:xfrm>
            <a:off x="4427980" y="5864638"/>
            <a:ext cx="2190744"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NUCLEO-64</a:t>
            </a:r>
          </a:p>
        </p:txBody>
      </p:sp>
    </p:spTree>
    <p:extLst>
      <p:ext uri="{BB962C8B-B14F-4D97-AF65-F5344CB8AC3E}">
        <p14:creationId xmlns:p14="http://schemas.microsoft.com/office/powerpoint/2010/main" val="226725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22</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140415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Acteurs et </a:t>
            </a:r>
            <a:r>
              <a:rPr lang="fr-FR" sz="2800" dirty="0" smtClean="0">
                <a:solidFill>
                  <a:schemeClr val="accent5">
                    <a:lumMod val="75000"/>
                  </a:schemeClr>
                </a:solidFill>
                <a:latin typeface="Bauhaus 93" pitchFamily="82" charset="0"/>
              </a:rPr>
              <a:t>marchés</a:t>
            </a: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Observons les résultats d’une étude lancée chaque année par UBM concernant le marché de l’embarqué</a:t>
            </a:r>
            <a:endParaRPr lang="fr-FR" sz="2400" dirty="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endParaRPr>
          </a:p>
        </p:txBody>
      </p:sp>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3429000"/>
            <a:ext cx="4040361" cy="302433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182423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23</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140415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Acteurs et marchés</a:t>
            </a:r>
            <a:endParaRPr lang="fr-FR" sz="2800" dirty="0">
              <a:solidFill>
                <a:schemeClr val="accent5">
                  <a:lumMod val="75000"/>
                </a:schemeClr>
              </a:solidFill>
              <a:latin typeface="Bauhaus 93" pitchFamily="8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0980" y="2057176"/>
            <a:ext cx="6642039" cy="4595307"/>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79159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24</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140415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Acteurs et marchés</a:t>
            </a:r>
            <a:endParaRPr lang="fr-FR" sz="2800" dirty="0">
              <a:solidFill>
                <a:schemeClr val="accent5">
                  <a:lumMod val="75000"/>
                </a:schemeClr>
              </a:solidFill>
              <a:latin typeface="Bauhaus 93" pitchFamily="82"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380" y="2204864"/>
            <a:ext cx="7295239" cy="4095238"/>
          </a:xfrm>
          <a:prstGeom prst="roundRect">
            <a:avLst>
              <a:gd name="adj" fmla="val 8594"/>
            </a:avLst>
          </a:prstGeom>
          <a:solidFill>
            <a:srgbClr val="FFFFFF">
              <a:shade val="85000"/>
            </a:srgbClr>
          </a:solidFill>
          <a:ln>
            <a:noFill/>
          </a:ln>
          <a:effectLst/>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44873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25</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140415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Acteurs et marchés</a:t>
            </a:r>
            <a:endParaRPr lang="fr-FR" sz="2800" dirty="0">
              <a:solidFill>
                <a:schemeClr val="accent5">
                  <a:lumMod val="75000"/>
                </a:schemeClr>
              </a:solidFill>
              <a:latin typeface="Bauhaus 93" pitchFamily="8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172394"/>
            <a:ext cx="6580043" cy="4320481"/>
          </a:xfrm>
          <a:prstGeom prst="roundRect">
            <a:avLst>
              <a:gd name="adj" fmla="val 14682"/>
            </a:avLst>
          </a:prstGeom>
          <a:solidFill>
            <a:srgbClr val="FFFFFF">
              <a:shade val="85000"/>
            </a:srgbClr>
          </a:solidFill>
          <a:ln>
            <a:noFill/>
          </a:ln>
          <a:effectLst/>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89846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26</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140415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Acteurs et marchés</a:t>
            </a:r>
            <a:endParaRPr lang="fr-FR" sz="2800" dirty="0">
              <a:solidFill>
                <a:schemeClr val="accent5">
                  <a:lumMod val="75000"/>
                </a:schemeClr>
              </a:solidFill>
              <a:latin typeface="Bauhaus 93" pitchFamily="8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132856"/>
            <a:ext cx="5755931" cy="4444806"/>
          </a:xfrm>
          <a:prstGeom prst="roundRect">
            <a:avLst>
              <a:gd name="adj" fmla="val 8594"/>
            </a:avLst>
          </a:prstGeom>
          <a:solidFill>
            <a:srgbClr val="FFFFFF">
              <a:shade val="85000"/>
            </a:srgbClr>
          </a:solidFill>
          <a:ln>
            <a:noFill/>
          </a:ln>
          <a:effectLst/>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37750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27</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10"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1318143"/>
            <a:ext cx="5616624" cy="5616624"/>
          </a:xfrm>
          <a:prstGeom prst="rect">
            <a:avLst/>
          </a:prstGeom>
        </p:spPr>
      </p:pic>
      <p:sp>
        <p:nvSpPr>
          <p:cNvPr id="11" name="Rectangle 10"/>
          <p:cNvSpPr/>
          <p:nvPr/>
        </p:nvSpPr>
        <p:spPr>
          <a:xfrm>
            <a:off x="2443163" y="3068960"/>
            <a:ext cx="4032448" cy="1862048"/>
          </a:xfrm>
          <a:prstGeom prst="rect">
            <a:avLst/>
          </a:prstGeom>
        </p:spPr>
        <p:txBody>
          <a:bodyPr wrap="square">
            <a:spAutoFit/>
          </a:bodyPr>
          <a:lstStyle/>
          <a:p>
            <a:pPr algn="ctr"/>
            <a:r>
              <a:rPr lang="fr-FR" sz="11500" dirty="0" smtClean="0">
                <a:solidFill>
                  <a:schemeClr val="bg1"/>
                </a:solidFill>
                <a:latin typeface="Bauhaus 93" pitchFamily="82" charset="0"/>
              </a:rPr>
              <a:t>GPP</a:t>
            </a:r>
            <a:endParaRPr lang="fr-FR" sz="11500" dirty="0">
              <a:solidFill>
                <a:schemeClr val="bg1"/>
              </a:solidFill>
            </a:endParaRPr>
          </a:p>
        </p:txBody>
      </p:sp>
    </p:spTree>
    <p:extLst>
      <p:ext uri="{BB962C8B-B14F-4D97-AF65-F5344CB8AC3E}">
        <p14:creationId xmlns:p14="http://schemas.microsoft.com/office/powerpoint/2010/main" val="122040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28</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316835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 General Purpose Processor</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Observons les architectures phares d’Intel, leader actuel et historique du marché des GPP </a:t>
            </a:r>
            <a:r>
              <a:rPr lang="fr-FR" sz="2400" dirty="0">
                <a:latin typeface="Microsoft JhengHei Light" panose="020B0304030504040204" pitchFamily="34" charset="-120"/>
                <a:ea typeface="Microsoft JhengHei Light" panose="020B0304030504040204" pitchFamily="34" charset="-120"/>
              </a:rPr>
              <a:t>(General Purpose Processor) ou </a:t>
            </a:r>
            <a:r>
              <a:rPr lang="fr-FR" sz="2400" dirty="0" smtClean="0">
                <a:latin typeface="Microsoft JhengHei Light" panose="020B0304030504040204" pitchFamily="34" charset="-120"/>
                <a:ea typeface="Microsoft JhengHei Light" panose="020B0304030504040204" pitchFamily="34" charset="-120"/>
              </a:rPr>
              <a:t>MPU (Micro Processor Unit) mais également du marché des semi-conducteurs au sens large.</a:t>
            </a:r>
            <a:endParaRPr lang="fr-FR" sz="2400" dirty="0">
              <a:latin typeface="Microsoft JhengHei Light" panose="020B0304030504040204" pitchFamily="34" charset="-120"/>
              <a:ea typeface="Microsoft JhengHei Light" panose="020B0304030504040204" pitchFamily="34" charset="-120"/>
              <a:sym typeface="Wingding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640" y="3973019"/>
            <a:ext cx="6336705" cy="2702418"/>
          </a:xfrm>
          <a:prstGeom prst="roundRect">
            <a:avLst>
              <a:gd name="adj" fmla="val 0"/>
            </a:avLst>
          </a:prstGeom>
          <a:solidFill>
            <a:srgbClr val="FFFFFF">
              <a:shade val="85000"/>
            </a:srgbClr>
          </a:solidFill>
          <a:ln>
            <a:noFill/>
          </a:ln>
          <a:effectLst/>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408237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29</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50557" y="1259724"/>
            <a:ext cx="8820472" cy="252071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 Architectures Intel</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Les architectures GPP phares à notre époque sont les familles </a:t>
            </a:r>
            <a:r>
              <a:rPr lang="fr-FR" sz="2400" dirty="0" err="1" smtClean="0">
                <a:latin typeface="Microsoft JhengHei Light" panose="020B0304030504040204" pitchFamily="34" charset="-120"/>
                <a:ea typeface="Microsoft JhengHei Light" panose="020B0304030504040204" pitchFamily="34" charset="-120"/>
              </a:rPr>
              <a:t>core</a:t>
            </a:r>
            <a:r>
              <a:rPr lang="fr-FR" sz="2400" dirty="0" smtClean="0">
                <a:latin typeface="Microsoft JhengHei Light" panose="020B0304030504040204" pitchFamily="34" charset="-120"/>
                <a:ea typeface="Microsoft JhengHei Light" panose="020B0304030504040204" pitchFamily="34" charset="-120"/>
              </a:rPr>
              <a:t> i3/5/7 de Intel. Mais prudence, il existe un grand nombre d’autres architectures et fondeurs de GPP ciblant divers marchés différents</a:t>
            </a:r>
            <a:endParaRPr lang="fr-FR" sz="2400" dirty="0">
              <a:latin typeface="Microsoft JhengHei Light" panose="020B0304030504040204" pitchFamily="34" charset="-120"/>
              <a:ea typeface="Microsoft JhengHei Light" panose="020B0304030504040204" pitchFamily="34" charset="-120"/>
              <a:sym typeface="Wingdings"/>
            </a:endParaRP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2522" y="5801342"/>
            <a:ext cx="1677473" cy="716071"/>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5373216"/>
            <a:ext cx="3337744" cy="1250953"/>
          </a:xfrm>
          <a:prstGeom prst="rect">
            <a:avLst/>
          </a:prstGeom>
        </p:spPr>
      </p:pic>
      <p:pic>
        <p:nvPicPr>
          <p:cNvPr id="11" name="Imag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609" y="5708581"/>
            <a:ext cx="1602835" cy="901595"/>
          </a:xfrm>
          <a:prstGeom prst="rect">
            <a:avLst/>
          </a:prstGeom>
        </p:spPr>
      </p:pic>
      <p:pic>
        <p:nvPicPr>
          <p:cNvPr id="13" name="Imag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609" y="4090852"/>
            <a:ext cx="3652386" cy="1400081"/>
          </a:xfrm>
          <a:prstGeom prst="rect">
            <a:avLst/>
          </a:prstGeom>
        </p:spPr>
      </p:pic>
      <p:pic>
        <p:nvPicPr>
          <p:cNvPr id="14" name="Imag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598" y="4090852"/>
            <a:ext cx="1882478" cy="1058894"/>
          </a:xfrm>
          <a:prstGeom prst="rect">
            <a:avLst/>
          </a:prstGeom>
        </p:spPr>
      </p:pic>
      <p:pic>
        <p:nvPicPr>
          <p:cNvPr id="15" name="Imag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24508" y="4090852"/>
            <a:ext cx="1217359" cy="1050987"/>
          </a:xfrm>
          <a:prstGeom prst="rect">
            <a:avLst/>
          </a:prstGeom>
        </p:spPr>
      </p:pic>
      <p:sp>
        <p:nvSpPr>
          <p:cNvPr id="18"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1032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3</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0" y="1268760"/>
            <a:ext cx="8496944" cy="52800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Familles de Processeurs Numériques</a:t>
            </a:r>
          </a:p>
          <a:p>
            <a:pPr algn="l"/>
            <a:endParaRPr lang="fr-FR" sz="2800" dirty="0">
              <a:latin typeface="+mn-lt"/>
              <a:sym typeface="Wingdings"/>
            </a:endParaRPr>
          </a:p>
          <a:p>
            <a:pPr algn="l"/>
            <a:endParaRPr lang="fr-FR" sz="2800" dirty="0">
              <a:latin typeface="+mn-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5605" y="1273207"/>
            <a:ext cx="724529" cy="724529"/>
          </a:xfrm>
          <a:prstGeom prst="rect">
            <a:avLst/>
          </a:prstGeom>
        </p:spPr>
      </p:pic>
      <p:sp>
        <p:nvSpPr>
          <p:cNvPr id="43" name="Rectangle 42"/>
          <p:cNvSpPr/>
          <p:nvPr/>
        </p:nvSpPr>
        <p:spPr>
          <a:xfrm>
            <a:off x="8566532" y="1343083"/>
            <a:ext cx="402674" cy="584775"/>
          </a:xfrm>
          <a:prstGeom prst="rect">
            <a:avLst/>
          </a:prstGeom>
        </p:spPr>
        <p:txBody>
          <a:bodyPr wrap="none">
            <a:spAutoFit/>
          </a:bodyPr>
          <a:lstStyle/>
          <a:p>
            <a:r>
              <a:rPr lang="fr-FR" sz="3200" dirty="0" smtClean="0">
                <a:solidFill>
                  <a:schemeClr val="bg1"/>
                </a:solidFill>
                <a:latin typeface="Bauhaus 93" pitchFamily="82" charset="0"/>
              </a:rPr>
              <a:t>?</a:t>
            </a:r>
            <a:endParaRPr lang="fr-FR" sz="3200" dirty="0">
              <a:solidFill>
                <a:schemeClr val="bg1"/>
              </a:solidFill>
            </a:endParaRPr>
          </a:p>
        </p:txBody>
      </p:sp>
      <p:sp>
        <p:nvSpPr>
          <p:cNvPr id="48" name="Title 3"/>
          <p:cNvSpPr txBox="1">
            <a:spLocks/>
          </p:cNvSpPr>
          <p:nvPr/>
        </p:nvSpPr>
        <p:spPr>
          <a:xfrm>
            <a:off x="251780" y="2593809"/>
            <a:ext cx="3274117" cy="62899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Architectures Généralistes</a:t>
            </a:r>
          </a:p>
          <a:p>
            <a:r>
              <a:rPr lang="fr-FR" sz="1600" dirty="0" smtClean="0">
                <a:latin typeface="Microsoft JhengHei UI Light" panose="020B0304030504040204" pitchFamily="34" charset="-120"/>
                <a:ea typeface="Microsoft JhengHei UI Light" panose="020B0304030504040204" pitchFamily="34" charset="-120"/>
              </a:rPr>
              <a:t>Processeur de contrôle</a:t>
            </a:r>
            <a:endParaRPr lang="fr-FR" sz="1600" dirty="0">
              <a:latin typeface="Microsoft JhengHei UI Light" panose="020B0304030504040204" pitchFamily="34" charset="-120"/>
              <a:ea typeface="Microsoft JhengHei UI Light" panose="020B0304030504040204" pitchFamily="34" charset="-120"/>
            </a:endParaRPr>
          </a:p>
        </p:txBody>
      </p:sp>
      <p:sp>
        <p:nvSpPr>
          <p:cNvPr id="58" name="Title 3"/>
          <p:cNvSpPr txBox="1">
            <a:spLocks/>
          </p:cNvSpPr>
          <p:nvPr/>
        </p:nvSpPr>
        <p:spPr>
          <a:xfrm>
            <a:off x="5071248" y="2617837"/>
            <a:ext cx="3901772" cy="580593"/>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Architectures Spécialisées</a:t>
            </a:r>
          </a:p>
          <a:p>
            <a:r>
              <a:rPr lang="fr-FR" sz="1600" dirty="0" smtClean="0">
                <a:latin typeface="Microsoft JhengHei UI Light" panose="020B0304030504040204" pitchFamily="34" charset="-120"/>
                <a:ea typeface="Microsoft JhengHei UI Light" panose="020B0304030504040204" pitchFamily="34" charset="-120"/>
              </a:rPr>
              <a:t>Coprocesseur ou processeur de calcul</a:t>
            </a:r>
            <a:endParaRPr lang="fr-FR" sz="1600" dirty="0">
              <a:latin typeface="Microsoft JhengHei UI Light" panose="020B0304030504040204" pitchFamily="34" charset="-120"/>
              <a:ea typeface="Microsoft JhengHei UI Light" panose="020B0304030504040204" pitchFamily="34" charset="-120"/>
            </a:endParaRPr>
          </a:p>
        </p:txBody>
      </p:sp>
      <p:sp>
        <p:nvSpPr>
          <p:cNvPr id="64" name="Title 3"/>
          <p:cNvSpPr txBox="1">
            <a:spLocks/>
          </p:cNvSpPr>
          <p:nvPr/>
        </p:nvSpPr>
        <p:spPr>
          <a:xfrm>
            <a:off x="3517104" y="2572632"/>
            <a:ext cx="1726119" cy="4320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Architectures</a:t>
            </a:r>
          </a:p>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Hybrides</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p:txBody>
      </p:sp>
      <p:sp>
        <p:nvSpPr>
          <p:cNvPr id="36"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
        <p:nvSpPr>
          <p:cNvPr id="45" name="Rectangle 44"/>
          <p:cNvSpPr/>
          <p:nvPr/>
        </p:nvSpPr>
        <p:spPr>
          <a:xfrm rot="5400000">
            <a:off x="2771850" y="489575"/>
            <a:ext cx="3600293" cy="9361039"/>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rot="5400000">
            <a:off x="2371702" y="4282719"/>
            <a:ext cx="3600293" cy="179117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Title 3"/>
          <p:cNvSpPr txBox="1">
            <a:spLocks/>
          </p:cNvSpPr>
          <p:nvPr/>
        </p:nvSpPr>
        <p:spPr>
          <a:xfrm>
            <a:off x="7470700" y="4083440"/>
            <a:ext cx="1709812" cy="15058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GPU/GPGPU</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Graphical Processor </a:t>
            </a:r>
          </a:p>
          <a:p>
            <a:pPr algn="l"/>
            <a:r>
              <a:rPr lang="fr-FR" sz="1400" dirty="0" smtClean="0">
                <a:latin typeface="Microsoft JhengHei UI Light" panose="020B0304030504040204" pitchFamily="34" charset="-120"/>
                <a:ea typeface="Microsoft JhengHei UI Light" panose="020B0304030504040204" pitchFamily="34" charset="-120"/>
              </a:rPr>
              <a:t>Unit </a:t>
            </a:r>
            <a:endParaRPr lang="fr-FR" sz="1400" dirty="0">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 General Purpose GPU</a:t>
            </a:r>
            <a:endParaRPr lang="fr-FR" sz="1400" dirty="0">
              <a:latin typeface="Microsoft JhengHei UI Light" panose="020B0304030504040204" pitchFamily="34" charset="-120"/>
              <a:ea typeface="Microsoft JhengHei UI Light" panose="020B0304030504040204" pitchFamily="34" charset="-120"/>
            </a:endParaRPr>
          </a:p>
        </p:txBody>
      </p:sp>
      <p:sp>
        <p:nvSpPr>
          <p:cNvPr id="83" name="Title 3"/>
          <p:cNvSpPr txBox="1">
            <a:spLocks/>
          </p:cNvSpPr>
          <p:nvPr/>
        </p:nvSpPr>
        <p:spPr>
          <a:xfrm>
            <a:off x="6497979" y="4082565"/>
            <a:ext cx="110137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DSP</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Digital</a:t>
            </a:r>
          </a:p>
          <a:p>
            <a:pPr algn="l"/>
            <a:r>
              <a:rPr lang="fr-FR" sz="1400" dirty="0" smtClean="0">
                <a:latin typeface="Microsoft JhengHei UI Light" panose="020B0304030504040204" pitchFamily="34" charset="-120"/>
                <a:ea typeface="Microsoft JhengHei UI Light" panose="020B0304030504040204" pitchFamily="34" charset="-120"/>
              </a:rPr>
              <a:t>Signal</a:t>
            </a:r>
          </a:p>
          <a:p>
            <a:pPr algn="l"/>
            <a:r>
              <a:rPr lang="fr-FR" sz="1400" dirty="0" smtClean="0">
                <a:latin typeface="Microsoft JhengHei UI Light" panose="020B0304030504040204" pitchFamily="34" charset="-120"/>
                <a:ea typeface="Microsoft JhengHei UI Light" panose="020B0304030504040204" pitchFamily="34" charset="-120"/>
              </a:rPr>
              <a:t>Processor</a:t>
            </a:r>
          </a:p>
        </p:txBody>
      </p:sp>
      <p:cxnSp>
        <p:nvCxnSpPr>
          <p:cNvPr id="84" name="Straight Connector 55"/>
          <p:cNvCxnSpPr/>
          <p:nvPr/>
        </p:nvCxnSpPr>
        <p:spPr>
          <a:xfrm flipH="1">
            <a:off x="1" y="3356992"/>
            <a:ext cx="3276262" cy="0"/>
          </a:xfrm>
          <a:prstGeom prst="line">
            <a:avLst/>
          </a:prstGeom>
          <a:ln w="38100">
            <a:solidFill>
              <a:schemeClr val="accent5">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85" name="Straight Connector 56"/>
          <p:cNvCxnSpPr/>
          <p:nvPr/>
        </p:nvCxnSpPr>
        <p:spPr>
          <a:xfrm flipH="1">
            <a:off x="5067433" y="3353779"/>
            <a:ext cx="4076567" cy="439"/>
          </a:xfrm>
          <a:prstGeom prst="line">
            <a:avLst/>
          </a:prstGeom>
          <a:ln w="38100">
            <a:solidFill>
              <a:schemeClr val="accent5">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86" name="Straight Connector 61"/>
          <p:cNvCxnSpPr/>
          <p:nvPr/>
        </p:nvCxnSpPr>
        <p:spPr>
          <a:xfrm flipH="1">
            <a:off x="3258607" y="3354218"/>
            <a:ext cx="1808827" cy="2774"/>
          </a:xfrm>
          <a:prstGeom prst="line">
            <a:avLst/>
          </a:prstGeom>
          <a:ln w="38100">
            <a:solidFill>
              <a:schemeClr val="accent5">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87" name="Title 3"/>
          <p:cNvSpPr txBox="1">
            <a:spLocks/>
          </p:cNvSpPr>
          <p:nvPr/>
        </p:nvSpPr>
        <p:spPr>
          <a:xfrm>
            <a:off x="3276264" y="4026691"/>
            <a:ext cx="2520524" cy="279678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16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 </a:t>
            </a:r>
            <a:r>
              <a:rPr lang="fr-FR" sz="16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      </a:t>
            </a:r>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SoC / </a:t>
            </a:r>
            <a:r>
              <a:rPr lang="fr-FR" sz="1800" b="1" i="1" dirty="0" err="1"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SoB</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System</a:t>
            </a:r>
          </a:p>
          <a:p>
            <a:pPr algn="l"/>
            <a:r>
              <a:rPr lang="fr-FR" sz="1400" dirty="0" smtClean="0">
                <a:latin typeface="Microsoft JhengHei UI Light" panose="020B0304030504040204" pitchFamily="34" charset="-120"/>
                <a:ea typeface="Microsoft JhengHei UI Light" panose="020B0304030504040204" pitchFamily="34" charset="-120"/>
              </a:rPr>
              <a:t>On</a:t>
            </a:r>
          </a:p>
          <a:p>
            <a:pPr algn="l"/>
            <a:r>
              <a:rPr lang="fr-FR" sz="1400" dirty="0" smtClean="0">
                <a:latin typeface="Microsoft JhengHei UI Light" panose="020B0304030504040204" pitchFamily="34" charset="-120"/>
                <a:ea typeface="Microsoft JhengHei UI Light" panose="020B0304030504040204" pitchFamily="34" charset="-120"/>
              </a:rPr>
              <a:t>Chip / Board</a:t>
            </a:r>
          </a:p>
          <a:p>
            <a:pPr marL="285750" indent="-285750" algn="l">
              <a:buFont typeface="Arial" pitchFamily="34" charset="0"/>
              <a:buChar char="•"/>
            </a:pPr>
            <a:r>
              <a:rPr lang="fr-FR" sz="1400" dirty="0" smtClean="0">
                <a:latin typeface="Microsoft JhengHei UI Light" panose="020B0304030504040204" pitchFamily="34" charset="-120"/>
                <a:ea typeface="Microsoft JhengHei UI Light" panose="020B0304030504040204" pitchFamily="34" charset="-120"/>
              </a:rPr>
              <a:t>SoC FPGA/AP</a:t>
            </a:r>
          </a:p>
          <a:p>
            <a:pPr marL="285750" indent="-285750" algn="l">
              <a:buFont typeface="Arial" pitchFamily="34" charset="0"/>
              <a:buChar char="•"/>
            </a:pPr>
            <a:r>
              <a:rPr lang="fr-FR" sz="1400" dirty="0">
                <a:latin typeface="Microsoft JhengHei UI Light" panose="020B0304030504040204" pitchFamily="34" charset="-120"/>
                <a:ea typeface="Microsoft JhengHei UI Light" panose="020B0304030504040204" pitchFamily="34" charset="-120"/>
              </a:rPr>
              <a:t>SoC </a:t>
            </a:r>
            <a:r>
              <a:rPr lang="fr-FR" sz="1400" dirty="0" smtClean="0">
                <a:latin typeface="Microsoft JhengHei UI Light" panose="020B0304030504040204" pitchFamily="34" charset="-120"/>
                <a:ea typeface="Microsoft JhengHei UI Light" panose="020B0304030504040204" pitchFamily="34" charset="-120"/>
              </a:rPr>
              <a:t>FPGA/MCU</a:t>
            </a:r>
          </a:p>
          <a:p>
            <a:pPr marL="285750" indent="-285750" algn="l">
              <a:buFont typeface="Arial" pitchFamily="34" charset="0"/>
              <a:buChar char="•"/>
            </a:pPr>
            <a:r>
              <a:rPr lang="fr-FR" sz="1400" dirty="0" smtClean="0">
                <a:latin typeface="Microsoft JhengHei UI Light" panose="020B0304030504040204" pitchFamily="34" charset="-120"/>
                <a:ea typeface="Microsoft JhengHei UI Light" panose="020B0304030504040204" pitchFamily="34" charset="-120"/>
              </a:rPr>
              <a:t>SoC AP</a:t>
            </a:r>
          </a:p>
          <a:p>
            <a:pPr marL="285750" indent="-285750" algn="l">
              <a:buFont typeface="Arial" pitchFamily="34" charset="0"/>
              <a:buChar char="•"/>
            </a:pPr>
            <a:r>
              <a:rPr lang="fr-FR" sz="1400" dirty="0" err="1" smtClean="0">
                <a:latin typeface="Microsoft JhengHei UI Light" panose="020B0304030504040204" pitchFamily="34" charset="-120"/>
                <a:ea typeface="Microsoft JhengHei UI Light" panose="020B0304030504040204" pitchFamily="34" charset="-120"/>
              </a:rPr>
              <a:t>SoB</a:t>
            </a:r>
            <a:r>
              <a:rPr lang="fr-FR" sz="1400" dirty="0" smtClean="0">
                <a:latin typeface="Microsoft JhengHei UI Light" panose="020B0304030504040204" pitchFamily="34" charset="-120"/>
                <a:ea typeface="Microsoft JhengHei UI Light" panose="020B0304030504040204" pitchFamily="34" charset="-120"/>
              </a:rPr>
              <a:t> GPP/GPU</a:t>
            </a:r>
          </a:p>
          <a:p>
            <a:pPr marL="285750" indent="-285750" algn="l">
              <a:buFont typeface="Arial" pitchFamily="34" charset="0"/>
              <a:buChar char="•"/>
            </a:pPr>
            <a:r>
              <a:rPr lang="fr-FR" sz="1400" dirty="0">
                <a:latin typeface="Microsoft JhengHei UI Light" panose="020B0304030504040204" pitchFamily="34" charset="-120"/>
                <a:ea typeface="Microsoft JhengHei UI Light" panose="020B0304030504040204" pitchFamily="34" charset="-120"/>
              </a:rPr>
              <a:t>SoC </a:t>
            </a:r>
            <a:r>
              <a:rPr lang="fr-FR" sz="1400" dirty="0" smtClean="0">
                <a:latin typeface="Microsoft JhengHei UI Light" panose="020B0304030504040204" pitchFamily="34" charset="-120"/>
                <a:ea typeface="Microsoft JhengHei UI Light" panose="020B0304030504040204" pitchFamily="34" charset="-120"/>
              </a:rPr>
              <a:t>MCU/</a:t>
            </a:r>
            <a:r>
              <a:rPr lang="fr-FR" sz="1400" dirty="0" err="1" smtClean="0">
                <a:latin typeface="Microsoft JhengHei UI Light" panose="020B0304030504040204" pitchFamily="34" charset="-120"/>
                <a:ea typeface="Microsoft JhengHei UI Light" panose="020B0304030504040204" pitchFamily="34" charset="-120"/>
              </a:rPr>
              <a:t>Analog</a:t>
            </a:r>
            <a:endParaRPr lang="fr-FR" sz="1400" dirty="0" smtClean="0">
              <a:latin typeface="Microsoft JhengHei UI Light" panose="020B0304030504040204" pitchFamily="34" charset="-120"/>
              <a:ea typeface="Microsoft JhengHei UI Light" panose="020B0304030504040204" pitchFamily="34" charset="-120"/>
            </a:endParaRPr>
          </a:p>
          <a:p>
            <a:pPr marL="285750" indent="-285750" algn="l">
              <a:buFont typeface="Arial" pitchFamily="34" charset="0"/>
              <a:buChar char="•"/>
            </a:pPr>
            <a:r>
              <a:rPr lang="fr-FR" sz="1400" dirty="0" smtClean="0">
                <a:latin typeface="Microsoft JhengHei UI Light" panose="020B0304030504040204" pitchFamily="34" charset="-120"/>
                <a:ea typeface="Microsoft JhengHei UI Light" panose="020B0304030504040204" pitchFamily="34" charset="-120"/>
              </a:rPr>
              <a:t>…</a:t>
            </a:r>
            <a:endParaRPr lang="fr-FR" sz="1400" dirty="0">
              <a:latin typeface="Microsoft JhengHei UI Light" panose="020B0304030504040204" pitchFamily="34" charset="-120"/>
              <a:ea typeface="Microsoft JhengHei UI Light" panose="020B0304030504040204" pitchFamily="34" charset="-120"/>
            </a:endParaRPr>
          </a:p>
        </p:txBody>
      </p:sp>
      <p:sp>
        <p:nvSpPr>
          <p:cNvPr id="88" name="Title 3"/>
          <p:cNvSpPr txBox="1">
            <a:spLocks/>
          </p:cNvSpPr>
          <p:nvPr/>
        </p:nvSpPr>
        <p:spPr>
          <a:xfrm>
            <a:off x="2301175" y="4045306"/>
            <a:ext cx="110137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GPP</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General</a:t>
            </a:r>
          </a:p>
          <a:p>
            <a:pPr algn="l"/>
            <a:r>
              <a:rPr lang="fr-FR" sz="1400" dirty="0" smtClean="0">
                <a:latin typeface="Microsoft JhengHei UI Light" panose="020B0304030504040204" pitchFamily="34" charset="-120"/>
                <a:ea typeface="Microsoft JhengHei UI Light" panose="020B0304030504040204" pitchFamily="34" charset="-120"/>
              </a:rPr>
              <a:t>Purpose</a:t>
            </a:r>
          </a:p>
          <a:p>
            <a:pPr algn="l"/>
            <a:r>
              <a:rPr lang="fr-FR" sz="1400" dirty="0" smtClean="0">
                <a:latin typeface="Microsoft JhengHei UI Light" panose="020B0304030504040204" pitchFamily="34" charset="-120"/>
                <a:ea typeface="Microsoft JhengHei UI Light" panose="020B0304030504040204" pitchFamily="34" charset="-120"/>
              </a:rPr>
              <a:t>Processor</a:t>
            </a:r>
            <a:endParaRPr lang="fr-FR" sz="1400" dirty="0">
              <a:latin typeface="Microsoft JhengHei UI Light" panose="020B0304030504040204" pitchFamily="34" charset="-120"/>
              <a:ea typeface="Microsoft JhengHei UI Light" panose="020B0304030504040204" pitchFamily="34" charset="-120"/>
            </a:endParaRPr>
          </a:p>
        </p:txBody>
      </p:sp>
      <p:sp>
        <p:nvSpPr>
          <p:cNvPr id="89" name="Title 3"/>
          <p:cNvSpPr txBox="1">
            <a:spLocks/>
          </p:cNvSpPr>
          <p:nvPr/>
        </p:nvSpPr>
        <p:spPr>
          <a:xfrm>
            <a:off x="61892" y="4034567"/>
            <a:ext cx="110137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MCU</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Micro</a:t>
            </a:r>
          </a:p>
          <a:p>
            <a:pPr algn="l"/>
            <a:r>
              <a:rPr lang="fr-FR" sz="1400" dirty="0" smtClean="0">
                <a:latin typeface="Microsoft JhengHei UI Light" panose="020B0304030504040204" pitchFamily="34" charset="-120"/>
                <a:ea typeface="Microsoft JhengHei UI Light" panose="020B0304030504040204" pitchFamily="34" charset="-120"/>
              </a:rPr>
              <a:t>Controller Unit</a:t>
            </a:r>
            <a:endParaRPr lang="fr-FR" sz="1400" dirty="0">
              <a:latin typeface="Microsoft JhengHei UI Light" panose="020B0304030504040204" pitchFamily="34" charset="-120"/>
              <a:ea typeface="Microsoft JhengHei UI Light" panose="020B0304030504040204" pitchFamily="34" charset="-120"/>
            </a:endParaRPr>
          </a:p>
        </p:txBody>
      </p:sp>
      <p:sp>
        <p:nvSpPr>
          <p:cNvPr id="90" name="Title 3"/>
          <p:cNvSpPr txBox="1">
            <a:spLocks/>
          </p:cNvSpPr>
          <p:nvPr/>
        </p:nvSpPr>
        <p:spPr>
          <a:xfrm>
            <a:off x="5067434" y="4109870"/>
            <a:ext cx="143054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FPGA</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Field</a:t>
            </a:r>
          </a:p>
          <a:p>
            <a:pPr algn="l"/>
            <a:r>
              <a:rPr lang="fr-FR" sz="1400" dirty="0" smtClean="0">
                <a:latin typeface="Microsoft JhengHei UI Light" panose="020B0304030504040204" pitchFamily="34" charset="-120"/>
                <a:ea typeface="Microsoft JhengHei UI Light" panose="020B0304030504040204" pitchFamily="34" charset="-120"/>
              </a:rPr>
              <a:t>Programmable</a:t>
            </a:r>
          </a:p>
          <a:p>
            <a:pPr algn="l"/>
            <a:r>
              <a:rPr lang="fr-FR" sz="1400" dirty="0" err="1" smtClean="0">
                <a:latin typeface="Microsoft JhengHei UI Light" panose="020B0304030504040204" pitchFamily="34" charset="-120"/>
                <a:ea typeface="Microsoft JhengHei UI Light" panose="020B0304030504040204" pitchFamily="34" charset="-120"/>
              </a:rPr>
              <a:t>Gate</a:t>
            </a:r>
            <a:endParaRPr lang="fr-FR" sz="1400" dirty="0" smtClean="0">
              <a:latin typeface="Microsoft JhengHei UI Light" panose="020B0304030504040204" pitchFamily="34" charset="-120"/>
              <a:ea typeface="Microsoft JhengHei UI Light" panose="020B0304030504040204" pitchFamily="34" charset="-120"/>
            </a:endParaRPr>
          </a:p>
          <a:p>
            <a:pPr algn="l"/>
            <a:r>
              <a:rPr lang="fr-FR" sz="1400" dirty="0" err="1" smtClean="0">
                <a:latin typeface="Microsoft JhengHei UI Light" panose="020B0304030504040204" pitchFamily="34" charset="-120"/>
                <a:ea typeface="Microsoft JhengHei UI Light" panose="020B0304030504040204" pitchFamily="34" charset="-120"/>
              </a:rPr>
              <a:t>Array</a:t>
            </a:r>
            <a:endParaRPr lang="fr-FR" sz="1400" dirty="0">
              <a:latin typeface="Microsoft JhengHei UI Light" panose="020B0304030504040204" pitchFamily="34" charset="-120"/>
              <a:ea typeface="Microsoft JhengHei UI Light" panose="020B0304030504040204" pitchFamily="34" charset="-120"/>
            </a:endParaRPr>
          </a:p>
        </p:txBody>
      </p:sp>
      <p:sp>
        <p:nvSpPr>
          <p:cNvPr id="91" name="Title 3"/>
          <p:cNvSpPr txBox="1">
            <a:spLocks/>
          </p:cNvSpPr>
          <p:nvPr/>
        </p:nvSpPr>
        <p:spPr>
          <a:xfrm>
            <a:off x="1099904" y="4071715"/>
            <a:ext cx="1220294"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AP</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Application</a:t>
            </a:r>
          </a:p>
          <a:p>
            <a:pPr algn="l"/>
            <a:r>
              <a:rPr lang="fr-FR" sz="1400" dirty="0" smtClean="0">
                <a:latin typeface="Microsoft JhengHei UI Light" panose="020B0304030504040204" pitchFamily="34" charset="-120"/>
                <a:ea typeface="Microsoft JhengHei UI Light" panose="020B0304030504040204" pitchFamily="34" charset="-120"/>
              </a:rPr>
              <a:t>Processor</a:t>
            </a:r>
            <a:endParaRPr lang="fr-FR" sz="1400" dirty="0">
              <a:latin typeface="Microsoft JhengHei UI Light" panose="020B0304030504040204" pitchFamily="34" charset="-120"/>
              <a:ea typeface="Microsoft JhengHei UI Light" panose="020B0304030504040204" pitchFamily="34" charset="-120"/>
            </a:endParaRPr>
          </a:p>
        </p:txBody>
      </p:sp>
      <p:sp>
        <p:nvSpPr>
          <p:cNvPr id="92" name="Flèche droite 20"/>
          <p:cNvSpPr/>
          <p:nvPr/>
        </p:nvSpPr>
        <p:spPr>
          <a:xfrm rot="5400000">
            <a:off x="448294" y="3398183"/>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3" name="Flèche droite 20"/>
          <p:cNvSpPr/>
          <p:nvPr/>
        </p:nvSpPr>
        <p:spPr>
          <a:xfrm rot="5400000">
            <a:off x="1529715" y="3398184"/>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4" name="Flèche droite 20"/>
          <p:cNvSpPr/>
          <p:nvPr/>
        </p:nvSpPr>
        <p:spPr>
          <a:xfrm rot="5400000">
            <a:off x="2614765" y="3398185"/>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5" name="Flèche droite 20"/>
          <p:cNvSpPr/>
          <p:nvPr/>
        </p:nvSpPr>
        <p:spPr>
          <a:xfrm rot="5400000">
            <a:off x="4093994" y="3398188"/>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6" name="Flèche droite 20"/>
          <p:cNvSpPr/>
          <p:nvPr/>
        </p:nvSpPr>
        <p:spPr>
          <a:xfrm rot="5400000">
            <a:off x="5546019" y="3398187"/>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7" name="Flèche droite 20"/>
          <p:cNvSpPr/>
          <p:nvPr/>
        </p:nvSpPr>
        <p:spPr>
          <a:xfrm rot="5400000">
            <a:off x="6777007" y="3383486"/>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8" name="Flèche droite 20"/>
          <p:cNvSpPr/>
          <p:nvPr/>
        </p:nvSpPr>
        <p:spPr>
          <a:xfrm rot="5400000">
            <a:off x="7906874" y="3352729"/>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9" name="Flèche droite 20"/>
          <p:cNvSpPr/>
          <p:nvPr/>
        </p:nvSpPr>
        <p:spPr>
          <a:xfrm rot="10800000">
            <a:off x="5067434" y="5535169"/>
            <a:ext cx="879796" cy="378803"/>
          </a:xfrm>
          <a:prstGeom prst="rightArrow">
            <a:avLst/>
          </a:prstGeom>
          <a:solidFill>
            <a:srgbClr val="93CDDD"/>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100" name="Title 3"/>
          <p:cNvSpPr txBox="1">
            <a:spLocks/>
          </p:cNvSpPr>
          <p:nvPr/>
        </p:nvSpPr>
        <p:spPr>
          <a:xfrm>
            <a:off x="5575926" y="5493187"/>
            <a:ext cx="1509594" cy="462768"/>
          </a:xfrm>
          <a:prstGeom prst="rect">
            <a:avLst/>
          </a:prstGeom>
          <a:solidFill>
            <a:srgbClr val="93CDDD"/>
          </a:solidFill>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000" dirty="0" smtClean="0">
                <a:solidFill>
                  <a:schemeClr val="bg1"/>
                </a:solidFill>
                <a:latin typeface="Bauhaus 93" pitchFamily="82" charset="0"/>
              </a:rPr>
              <a:t>ordinateur</a:t>
            </a:r>
            <a:endParaRPr lang="fr-FR" sz="1600" dirty="0">
              <a:solidFill>
                <a:schemeClr val="bg1"/>
              </a:solidFill>
              <a:latin typeface="Bauhaus 93" pitchFamily="82" charset="0"/>
            </a:endParaRPr>
          </a:p>
        </p:txBody>
      </p:sp>
    </p:spTree>
    <p:extLst>
      <p:ext uri="{BB962C8B-B14F-4D97-AF65-F5344CB8AC3E}">
        <p14:creationId xmlns:p14="http://schemas.microsoft.com/office/powerpoint/2010/main" val="151296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30</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532859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Applications</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Le gros du marché des GPP reste celui des particuliers et professionnels utilisant des ordinateurs personnels de bureau ou portable</a:t>
            </a:r>
            <a:endParaRPr lang="fr-FR" sz="2400" dirty="0" smtClean="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sym typeface="Wingdings"/>
            </a:endParaRPr>
          </a:p>
          <a:p>
            <a:pPr algn="l"/>
            <a:endParaRPr lang="fr-FR" sz="2800" dirty="0">
              <a:latin typeface="+mn-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279" y="3645024"/>
            <a:ext cx="2396962" cy="270892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4048" y="4174782"/>
            <a:ext cx="2610692" cy="1916994"/>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161357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31</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532859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Applications</a:t>
            </a:r>
          </a:p>
          <a:p>
            <a:pPr algn="l"/>
            <a:endParaRPr lang="fr-FR" sz="2800" b="1" dirty="0">
              <a:effectLst>
                <a:outerShdw blurRad="38100" dist="38100" dir="2700000" algn="tl">
                  <a:srgbClr val="000000">
                    <a:alpha val="43137"/>
                  </a:srgbClr>
                </a:outerShdw>
              </a:effectLst>
              <a:latin typeface="+mn-lt"/>
            </a:endParaRPr>
          </a:p>
          <a:p>
            <a:pPr algn="l"/>
            <a:r>
              <a:rPr lang="fr-FR" sz="2800" b="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Le principal usage reste une utilisation courante pour un particulier ou un professionnel, ne nécessitant pas la pleine puissance de calcul offerte par l’architecture</a:t>
            </a:r>
            <a:endParaRPr lang="fr-FR" sz="2400" dirty="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072" y="3893882"/>
            <a:ext cx="3239864" cy="1941241"/>
          </a:xfrm>
          <a:prstGeom prst="roundRect">
            <a:avLst>
              <a:gd name="adj" fmla="val 0"/>
            </a:avLst>
          </a:prstGeom>
          <a:solidFill>
            <a:srgbClr val="FFFFFF">
              <a:shade val="85000"/>
            </a:srgbClr>
          </a:solidFill>
          <a:ln>
            <a:solidFill>
              <a:schemeClr val="bg1">
                <a:lumMod val="85000"/>
              </a:schemeClr>
            </a:solidFill>
          </a:ln>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059" y="3893882"/>
            <a:ext cx="2944926" cy="1824634"/>
          </a:xfrm>
          <a:prstGeom prst="roundRect">
            <a:avLst>
              <a:gd name="adj" fmla="val 0"/>
            </a:avLst>
          </a:prstGeom>
          <a:solidFill>
            <a:srgbClr val="FFFFFF">
              <a:shade val="85000"/>
            </a:srgbClr>
          </a:solidFill>
          <a:ln>
            <a:solidFill>
              <a:schemeClr val="bg1">
                <a:lumMod val="85000"/>
              </a:schemeClr>
            </a:solidFill>
          </a:ln>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5623" y="3884402"/>
            <a:ext cx="1868917" cy="1424062"/>
          </a:xfrm>
          <a:prstGeom prst="roundRect">
            <a:avLst>
              <a:gd name="adj" fmla="val 0"/>
            </a:avLst>
          </a:prstGeom>
          <a:solidFill>
            <a:srgbClr val="FFFFFF">
              <a:shade val="85000"/>
            </a:srgbClr>
          </a:solidFill>
          <a:ln>
            <a:solidFill>
              <a:schemeClr val="bg1">
                <a:lumMod val="85000"/>
              </a:schemeClr>
            </a:solidFill>
          </a:ln>
          <a:effectLst/>
        </p:spPr>
      </p:pic>
      <p:sp>
        <p:nvSpPr>
          <p:cNvPr id="12" name="Rectangle 11"/>
          <p:cNvSpPr/>
          <p:nvPr/>
        </p:nvSpPr>
        <p:spPr>
          <a:xfrm>
            <a:off x="184922" y="5718516"/>
            <a:ext cx="2952063"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Power point</a:t>
            </a:r>
            <a:endParaRPr lang="fr-FR" sz="1400" dirty="0">
              <a:latin typeface="Microsoft JhengHei Light" panose="020B0304030504040204" pitchFamily="34" charset="-120"/>
              <a:ea typeface="Microsoft JhengHei Light" panose="020B0304030504040204" pitchFamily="34" charset="-120"/>
            </a:endParaRPr>
          </a:p>
        </p:txBody>
      </p:sp>
      <p:sp>
        <p:nvSpPr>
          <p:cNvPr id="15" name="Rectangle 14"/>
          <p:cNvSpPr/>
          <p:nvPr/>
        </p:nvSpPr>
        <p:spPr>
          <a:xfrm>
            <a:off x="2908793" y="5362128"/>
            <a:ext cx="2715766" cy="523220"/>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IDE </a:t>
            </a:r>
            <a:r>
              <a:rPr lang="fr-FR" sz="1400" dirty="0" err="1" smtClean="0">
                <a:latin typeface="Microsoft JhengHei Light" panose="020B0304030504040204" pitchFamily="34" charset="-120"/>
                <a:ea typeface="Microsoft JhengHei Light" panose="020B0304030504040204" pitchFamily="34" charset="-120"/>
              </a:rPr>
              <a:t>ccstudio</a:t>
            </a:r>
            <a:r>
              <a:rPr lang="fr-FR" sz="1400" dirty="0" smtClean="0">
                <a:latin typeface="Microsoft JhengHei Light" panose="020B0304030504040204" pitchFamily="34" charset="-120"/>
                <a:ea typeface="Microsoft JhengHei Light" panose="020B0304030504040204" pitchFamily="34" charset="-120"/>
              </a:rPr>
              <a:t> </a:t>
            </a:r>
          </a:p>
          <a:p>
            <a:pPr algn="ctr"/>
            <a:r>
              <a:rPr lang="fr-FR" sz="1400" dirty="0" smtClean="0">
                <a:latin typeface="Microsoft JhengHei Light" panose="020B0304030504040204" pitchFamily="34" charset="-120"/>
                <a:ea typeface="Microsoft JhengHei Light" panose="020B0304030504040204" pitchFamily="34" charset="-120"/>
              </a:rPr>
              <a:t>Texas Instruments</a:t>
            </a:r>
            <a:endParaRPr lang="fr-FR" sz="1400" dirty="0">
              <a:latin typeface="Microsoft JhengHei Light" panose="020B0304030504040204" pitchFamily="34" charset="-120"/>
              <a:ea typeface="Microsoft JhengHei Light" panose="020B0304030504040204" pitchFamily="34" charset="-120"/>
            </a:endParaRPr>
          </a:p>
        </p:txBody>
      </p:sp>
      <p:sp>
        <p:nvSpPr>
          <p:cNvPr id="16" name="Rectangle 15"/>
          <p:cNvSpPr/>
          <p:nvPr/>
        </p:nvSpPr>
        <p:spPr>
          <a:xfrm>
            <a:off x="5543600" y="5872404"/>
            <a:ext cx="3600400"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Chrome, divers applicatifs et charge GPP</a:t>
            </a:r>
            <a:endParaRPr lang="fr-FR" sz="1400" dirty="0">
              <a:latin typeface="Microsoft JhengHei Light" panose="020B0304030504040204" pitchFamily="34" charset="-120"/>
              <a:ea typeface="Microsoft JhengHei Light" panose="020B0304030504040204" pitchFamily="34" charset="-120"/>
            </a:endParaRPr>
          </a:p>
        </p:txBody>
      </p:sp>
      <p:sp>
        <p:nvSpPr>
          <p:cNvPr id="13"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55015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32</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532859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Applications de calcul</a:t>
            </a:r>
            <a:endParaRPr lang="fr-FR" sz="2800" dirty="0">
              <a:solidFill>
                <a:schemeClr val="accent5">
                  <a:lumMod val="75000"/>
                </a:schemeClr>
              </a:solidFill>
              <a:latin typeface="Bauhaus 93" pitchFamily="82" charset="0"/>
            </a:endParaRPr>
          </a:p>
          <a:p>
            <a:pPr algn="l"/>
            <a:endParaRPr lang="fr-FR" sz="2800" b="1" dirty="0">
              <a:effectLst>
                <a:outerShdw blurRad="38100" dist="38100" dir="2700000" algn="tl">
                  <a:srgbClr val="000000">
                    <a:alpha val="43137"/>
                  </a:srgbClr>
                </a:outerShdw>
              </a:effectLst>
              <a:latin typeface="+mn-lt"/>
            </a:endParaRPr>
          </a:p>
          <a:p>
            <a:pPr algn="l"/>
            <a:r>
              <a:rPr lang="fr-FR" sz="2800" b="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A noter les applications de traitement du son, de traitement d’image, de traitement du signal, de développement logiciel ou de montages de médias,  restant plus contraignantes au regard des ressources, et exploitant souvent le plein potentiel du matériel</a:t>
            </a:r>
            <a:endParaRPr lang="fr-FR" sz="2400" dirty="0" smtClean="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sym typeface="Wingdings"/>
            </a:endParaRPr>
          </a:p>
          <a:p>
            <a:pPr algn="l"/>
            <a:endParaRPr lang="fr-FR" sz="2800" dirty="0">
              <a:latin typeface="+mn-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723" y="4512811"/>
            <a:ext cx="2700284" cy="1609650"/>
          </a:xfrm>
          <a:prstGeom prst="roundRect">
            <a:avLst>
              <a:gd name="adj" fmla="val 0"/>
            </a:avLst>
          </a:prstGeom>
          <a:solidFill>
            <a:srgbClr val="FFFFFF">
              <a:shade val="85000"/>
            </a:srgbClr>
          </a:solidFill>
          <a:ln>
            <a:solidFill>
              <a:schemeClr val="bg1">
                <a:lumMod val="85000"/>
              </a:schemeClr>
            </a:solidFill>
          </a:ln>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9665" y="4512811"/>
            <a:ext cx="2232248" cy="1674186"/>
          </a:xfrm>
          <a:prstGeom prst="roundRect">
            <a:avLst>
              <a:gd name="adj" fmla="val 0"/>
            </a:avLst>
          </a:prstGeom>
          <a:solidFill>
            <a:srgbClr val="FFFFFF">
              <a:shade val="85000"/>
            </a:srgbClr>
          </a:solidFill>
          <a:ln>
            <a:noFill/>
          </a:ln>
          <a:effec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5592" y="4512811"/>
            <a:ext cx="1728000" cy="1080000"/>
          </a:xfrm>
          <a:prstGeom prst="roundRect">
            <a:avLst>
              <a:gd name="adj" fmla="val 0"/>
            </a:avLst>
          </a:prstGeom>
          <a:solidFill>
            <a:srgbClr val="FFFFFF">
              <a:shade val="85000"/>
            </a:srgbClr>
          </a:solidFill>
          <a:ln>
            <a:noFill/>
          </a:ln>
          <a:effectLst/>
        </p:spPr>
      </p:pic>
      <p:sp>
        <p:nvSpPr>
          <p:cNvPr id="9" name="Rectangle 8"/>
          <p:cNvSpPr/>
          <p:nvPr/>
        </p:nvSpPr>
        <p:spPr>
          <a:xfrm>
            <a:off x="632723" y="6153469"/>
            <a:ext cx="2544007"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Montage Audio (</a:t>
            </a:r>
            <a:r>
              <a:rPr lang="fr-FR" sz="1400" dirty="0" err="1" smtClean="0">
                <a:latin typeface="Microsoft JhengHei Light" panose="020B0304030504040204" pitchFamily="34" charset="-120"/>
                <a:ea typeface="Microsoft JhengHei Light" panose="020B0304030504040204" pitchFamily="34" charset="-120"/>
              </a:rPr>
              <a:t>Ableton</a:t>
            </a:r>
            <a:r>
              <a:rPr lang="fr-FR" sz="1400" dirty="0" smtClean="0">
                <a:latin typeface="Microsoft JhengHei Light" panose="020B0304030504040204" pitchFamily="34" charset="-120"/>
                <a:ea typeface="Microsoft JhengHei Light" panose="020B0304030504040204" pitchFamily="34" charset="-120"/>
              </a:rPr>
              <a:t>)</a:t>
            </a:r>
            <a:endParaRPr lang="fr-FR" sz="1400" dirty="0">
              <a:latin typeface="Microsoft JhengHei Light" panose="020B0304030504040204" pitchFamily="34" charset="-120"/>
              <a:ea typeface="Microsoft JhengHei Light" panose="020B0304030504040204" pitchFamily="34" charset="-120"/>
            </a:endParaRPr>
          </a:p>
        </p:txBody>
      </p:sp>
      <p:sp>
        <p:nvSpPr>
          <p:cNvPr id="10" name="Rectangle 9"/>
          <p:cNvSpPr/>
          <p:nvPr/>
        </p:nvSpPr>
        <p:spPr>
          <a:xfrm>
            <a:off x="3725592" y="5625643"/>
            <a:ext cx="1728000"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Traitement audio</a:t>
            </a:r>
            <a:endParaRPr lang="fr-FR" sz="1400" dirty="0">
              <a:latin typeface="Microsoft JhengHei Light" panose="020B0304030504040204" pitchFamily="34" charset="-120"/>
              <a:ea typeface="Microsoft JhengHei Light" panose="020B0304030504040204" pitchFamily="34" charset="-120"/>
            </a:endParaRPr>
          </a:p>
        </p:txBody>
      </p:sp>
      <p:sp>
        <p:nvSpPr>
          <p:cNvPr id="11" name="Rectangle 10"/>
          <p:cNvSpPr/>
          <p:nvPr/>
        </p:nvSpPr>
        <p:spPr>
          <a:xfrm>
            <a:off x="5567410" y="6202581"/>
            <a:ext cx="2656759" cy="307777"/>
          </a:xfrm>
          <a:prstGeom prst="rect">
            <a:avLst/>
          </a:prstGeom>
        </p:spPr>
        <p:txBody>
          <a:bodyPr wrap="square">
            <a:spAutoFit/>
          </a:bodyPr>
          <a:lstStyle/>
          <a:p>
            <a:pPr algn="ctr"/>
            <a:r>
              <a:rPr lang="fr-FR" sz="1400" dirty="0">
                <a:latin typeface="Microsoft JhengHei Light" panose="020B0304030504040204" pitchFamily="34" charset="-120"/>
                <a:ea typeface="Microsoft JhengHei Light" panose="020B0304030504040204" pitchFamily="34" charset="-120"/>
              </a:rPr>
              <a:t>T</a:t>
            </a:r>
            <a:r>
              <a:rPr lang="fr-FR" sz="1400" dirty="0" smtClean="0">
                <a:latin typeface="Microsoft JhengHei Light" panose="020B0304030504040204" pitchFamily="34" charset="-120"/>
                <a:ea typeface="Microsoft JhengHei Light" panose="020B0304030504040204" pitchFamily="34" charset="-120"/>
              </a:rPr>
              <a:t>raitement d’image</a:t>
            </a:r>
            <a:endParaRPr lang="fr-FR" sz="1400" dirty="0">
              <a:latin typeface="Microsoft JhengHei Light" panose="020B0304030504040204" pitchFamily="34" charset="-120"/>
              <a:ea typeface="Microsoft JhengHei Light" panose="020B0304030504040204" pitchFamily="34" charset="-120"/>
            </a:endParaRPr>
          </a:p>
        </p:txBody>
      </p:sp>
      <p:sp>
        <p:nvSpPr>
          <p:cNvPr id="13"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965364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33</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59"/>
            <a:ext cx="8820472" cy="317315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Applications industrielles</a:t>
            </a:r>
            <a:endParaRPr lang="fr-FR" sz="2800" dirty="0">
              <a:solidFill>
                <a:schemeClr val="accent5">
                  <a:lumMod val="75000"/>
                </a:schemeClr>
              </a:solidFill>
              <a:latin typeface="Bauhaus 93" pitchFamily="82" charset="0"/>
            </a:endParaRPr>
          </a:p>
          <a:p>
            <a:pPr algn="l"/>
            <a:endParaRPr lang="fr-FR" sz="2800" b="1" dirty="0">
              <a:effectLst>
                <a:outerShdw blurRad="38100" dist="38100" dir="2700000" algn="tl">
                  <a:srgbClr val="000000">
                    <a:alpha val="43137"/>
                  </a:srgbClr>
                </a:outerShdw>
              </a:effectLst>
              <a:latin typeface="+mn-lt"/>
            </a:endParaRPr>
          </a:p>
          <a:p>
            <a:pPr algn="l"/>
            <a:r>
              <a:rPr lang="fr-FR" sz="2800" b="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Les applications industrielles sont également un terrain historique des GPP. Ils sont </a:t>
            </a:r>
            <a:r>
              <a:rPr lang="fr-FR" sz="2400" dirty="0">
                <a:latin typeface="Microsoft JhengHei Light" panose="020B0304030504040204" pitchFamily="34" charset="-120"/>
                <a:ea typeface="Microsoft JhengHei Light" panose="020B0304030504040204" pitchFamily="34" charset="-120"/>
              </a:rPr>
              <a:t>t</a:t>
            </a:r>
            <a:r>
              <a:rPr lang="fr-FR" sz="2400" dirty="0" smtClean="0">
                <a:latin typeface="Microsoft JhengHei Light" panose="020B0304030504040204" pitchFamily="34" charset="-120"/>
                <a:ea typeface="Microsoft JhengHei Light" panose="020B0304030504040204" pitchFamily="34" charset="-120"/>
              </a:rPr>
              <a:t>ypiquement rencontrés sur des tâches de contrôle ou des fonctions de calculs spécialisés. Ce marché tend à utiliser des solutions intégrées (AP, SoC, DSP, FPGA). Exemples d’applications</a:t>
            </a:r>
            <a:endParaRPr lang="fr-FR" sz="2400" dirty="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51920" y="4505545"/>
            <a:ext cx="2351881" cy="1693354"/>
          </a:xfrm>
          <a:prstGeom prst="roundRect">
            <a:avLst>
              <a:gd name="adj" fmla="val 0"/>
            </a:avLst>
          </a:prstGeom>
          <a:solidFill>
            <a:srgbClr val="FFFFFF">
              <a:shade val="85000"/>
            </a:srgbClr>
          </a:solidFill>
          <a:ln>
            <a:noFill/>
          </a:ln>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0942" y="4514646"/>
            <a:ext cx="857179" cy="1633998"/>
          </a:xfrm>
          <a:prstGeom prst="rect">
            <a:avLst/>
          </a:prstGeom>
          <a:ln>
            <a:noFill/>
          </a:ln>
          <a:effectLst>
            <a:softEdge rad="112500"/>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2271" y="4505545"/>
            <a:ext cx="2544007" cy="1693354"/>
          </a:xfrm>
          <a:prstGeom prst="roundRect">
            <a:avLst>
              <a:gd name="adj" fmla="val 0"/>
            </a:avLst>
          </a:prstGeom>
          <a:solidFill>
            <a:srgbClr val="FFFFFF">
              <a:shade val="85000"/>
            </a:srgbClr>
          </a:solidFill>
          <a:ln>
            <a:noFill/>
          </a:ln>
          <a:effectLst/>
        </p:spPr>
      </p:pic>
      <p:sp>
        <p:nvSpPr>
          <p:cNvPr id="10" name="Rectangle 9"/>
          <p:cNvSpPr/>
          <p:nvPr/>
        </p:nvSpPr>
        <p:spPr>
          <a:xfrm>
            <a:off x="872271" y="6162605"/>
            <a:ext cx="2544007"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Radar GM400 THALES</a:t>
            </a:r>
            <a:endParaRPr lang="fr-FR" sz="1400" dirty="0">
              <a:latin typeface="Microsoft JhengHei Light" panose="020B0304030504040204" pitchFamily="34" charset="-120"/>
              <a:ea typeface="Microsoft JhengHei Light" panose="020B0304030504040204" pitchFamily="34" charset="-120"/>
            </a:endParaRPr>
          </a:p>
        </p:txBody>
      </p:sp>
      <p:sp>
        <p:nvSpPr>
          <p:cNvPr id="12" name="Rectangle 11"/>
          <p:cNvSpPr/>
          <p:nvPr/>
        </p:nvSpPr>
        <p:spPr>
          <a:xfrm>
            <a:off x="3851920" y="6216455"/>
            <a:ext cx="2376264"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Rafale Dassault</a:t>
            </a:r>
            <a:endParaRPr lang="fr-FR" sz="1400" dirty="0">
              <a:latin typeface="Microsoft JhengHei Light" panose="020B0304030504040204" pitchFamily="34" charset="-120"/>
              <a:ea typeface="Microsoft JhengHei Light" panose="020B0304030504040204" pitchFamily="34" charset="-120"/>
            </a:endParaRPr>
          </a:p>
        </p:txBody>
      </p:sp>
      <p:sp>
        <p:nvSpPr>
          <p:cNvPr id="13" name="Rectangle 12"/>
          <p:cNvSpPr/>
          <p:nvPr/>
        </p:nvSpPr>
        <p:spPr>
          <a:xfrm>
            <a:off x="6521440" y="6125454"/>
            <a:ext cx="1656184" cy="738664"/>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Borne automatique</a:t>
            </a:r>
          </a:p>
          <a:p>
            <a:pPr algn="ctr"/>
            <a:r>
              <a:rPr lang="fr-FR" sz="1400" dirty="0" smtClean="0">
                <a:latin typeface="Microsoft JhengHei Light" panose="020B0304030504040204" pitchFamily="34" charset="-120"/>
                <a:ea typeface="Microsoft JhengHei Light" panose="020B0304030504040204" pitchFamily="34" charset="-120"/>
              </a:rPr>
              <a:t>Box j200</a:t>
            </a:r>
            <a:endParaRPr lang="fr-FR" sz="1400" dirty="0">
              <a:latin typeface="Microsoft JhengHei Light" panose="020B0304030504040204" pitchFamily="34" charset="-120"/>
              <a:ea typeface="Microsoft JhengHei Light" panose="020B0304030504040204" pitchFamily="34" charset="-120"/>
            </a:endParaRPr>
          </a:p>
        </p:txBody>
      </p:sp>
      <p:sp>
        <p:nvSpPr>
          <p:cNvPr id="14"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34882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34</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78464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Architecture </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a:latin typeface="Microsoft JhengHei Light" panose="020B0304030504040204" pitchFamily="34" charset="-120"/>
                <a:ea typeface="Microsoft JhengHei Light" panose="020B0304030504040204" pitchFamily="34" charset="-120"/>
              </a:rPr>
              <a:t> </a:t>
            </a:r>
            <a:r>
              <a:rPr lang="fr-FR" sz="2400" dirty="0" smtClean="0">
                <a:latin typeface="Microsoft JhengHei Light" panose="020B0304030504040204" pitchFamily="34" charset="-120"/>
                <a:ea typeface="Microsoft JhengHei Light" panose="020B0304030504040204" pitchFamily="34" charset="-120"/>
              </a:rPr>
              <a:t>Processeur de traitement nu, dépourvu de mémoire principale, embarquant un voire plusieurs CPU (architecture homogène) mariés avec leurs caches, possédant un modèle mémoire uniforme (UMA) et embarquant un contrôleur d’interfaces</a:t>
            </a:r>
            <a:endParaRPr lang="fr-FR" sz="2400" dirty="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endParaRPr>
          </a:p>
        </p:txBody>
      </p:sp>
      <p:sp>
        <p:nvSpPr>
          <p:cNvPr id="2" name="Rectangle 1"/>
          <p:cNvSpPr/>
          <p:nvPr/>
        </p:nvSpPr>
        <p:spPr>
          <a:xfrm>
            <a:off x="3217452" y="4236483"/>
            <a:ext cx="1368152" cy="7920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p:cNvSpPr txBox="1">
            <a:spLocks/>
          </p:cNvSpPr>
          <p:nvPr/>
        </p:nvSpPr>
        <p:spPr>
          <a:xfrm>
            <a:off x="3228227" y="4378863"/>
            <a:ext cx="133937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b="1" dirty="0" smtClean="0">
                <a:solidFill>
                  <a:schemeClr val="bg1"/>
                </a:solidFill>
                <a:latin typeface="+mn-lt"/>
              </a:rPr>
              <a:t>CPU</a:t>
            </a:r>
          </a:p>
        </p:txBody>
      </p:sp>
      <p:sp>
        <p:nvSpPr>
          <p:cNvPr id="19" name="Rectangle 18"/>
          <p:cNvSpPr/>
          <p:nvPr/>
        </p:nvSpPr>
        <p:spPr>
          <a:xfrm>
            <a:off x="3217452" y="5580404"/>
            <a:ext cx="2937314" cy="3842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itle 3"/>
          <p:cNvSpPr txBox="1">
            <a:spLocks/>
          </p:cNvSpPr>
          <p:nvPr/>
        </p:nvSpPr>
        <p:spPr>
          <a:xfrm>
            <a:off x="3215645" y="5610139"/>
            <a:ext cx="294092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L2 CACHE (UMA)</a:t>
            </a:r>
          </a:p>
        </p:txBody>
      </p:sp>
      <p:sp>
        <p:nvSpPr>
          <p:cNvPr id="24" name="Rectangle 23"/>
          <p:cNvSpPr/>
          <p:nvPr/>
        </p:nvSpPr>
        <p:spPr>
          <a:xfrm>
            <a:off x="3217453" y="6084460"/>
            <a:ext cx="2952328" cy="38427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itle 3"/>
          <p:cNvSpPr txBox="1">
            <a:spLocks/>
          </p:cNvSpPr>
          <p:nvPr/>
        </p:nvSpPr>
        <p:spPr>
          <a:xfrm>
            <a:off x="3217453" y="6119077"/>
            <a:ext cx="295232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Memory and I/O Controller</a:t>
            </a:r>
          </a:p>
        </p:txBody>
      </p:sp>
      <p:sp>
        <p:nvSpPr>
          <p:cNvPr id="3" name="Rectangle 2"/>
          <p:cNvSpPr/>
          <p:nvPr/>
        </p:nvSpPr>
        <p:spPr>
          <a:xfrm>
            <a:off x="3059832" y="4104769"/>
            <a:ext cx="3258438" cy="2544169"/>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5634194" y="3789038"/>
            <a:ext cx="684076" cy="315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itle 3"/>
          <p:cNvSpPr txBox="1">
            <a:spLocks/>
          </p:cNvSpPr>
          <p:nvPr/>
        </p:nvSpPr>
        <p:spPr>
          <a:xfrm>
            <a:off x="5634194" y="3789038"/>
            <a:ext cx="684076"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GPP</a:t>
            </a:r>
          </a:p>
        </p:txBody>
      </p:sp>
      <p:sp>
        <p:nvSpPr>
          <p:cNvPr id="5" name="Up-Down Arrow 4"/>
          <p:cNvSpPr/>
          <p:nvPr/>
        </p:nvSpPr>
        <p:spPr>
          <a:xfrm>
            <a:off x="4117552" y="6475176"/>
            <a:ext cx="1152128" cy="332256"/>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3213839" y="5112352"/>
            <a:ext cx="1368152" cy="3842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Title 3"/>
          <p:cNvSpPr txBox="1">
            <a:spLocks/>
          </p:cNvSpPr>
          <p:nvPr/>
        </p:nvSpPr>
        <p:spPr>
          <a:xfrm>
            <a:off x="3210226" y="5106875"/>
            <a:ext cx="137537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L1 CACHE</a:t>
            </a:r>
          </a:p>
        </p:txBody>
      </p:sp>
      <p:sp>
        <p:nvSpPr>
          <p:cNvPr id="29" name="Rectangle 28"/>
          <p:cNvSpPr/>
          <p:nvPr/>
        </p:nvSpPr>
        <p:spPr>
          <a:xfrm>
            <a:off x="4804617" y="4246481"/>
            <a:ext cx="1368152" cy="7920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itle 3"/>
          <p:cNvSpPr txBox="1">
            <a:spLocks/>
          </p:cNvSpPr>
          <p:nvPr/>
        </p:nvSpPr>
        <p:spPr>
          <a:xfrm>
            <a:off x="4815392" y="4388861"/>
            <a:ext cx="133937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b="1" dirty="0" smtClean="0">
                <a:solidFill>
                  <a:schemeClr val="bg1"/>
                </a:solidFill>
                <a:latin typeface="+mn-lt"/>
              </a:rPr>
              <a:t>CPU</a:t>
            </a:r>
          </a:p>
        </p:txBody>
      </p:sp>
      <p:sp>
        <p:nvSpPr>
          <p:cNvPr id="31" name="Rectangle 30"/>
          <p:cNvSpPr/>
          <p:nvPr/>
        </p:nvSpPr>
        <p:spPr>
          <a:xfrm>
            <a:off x="4801004" y="5122350"/>
            <a:ext cx="1368152" cy="3842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itle 3"/>
          <p:cNvSpPr txBox="1">
            <a:spLocks/>
          </p:cNvSpPr>
          <p:nvPr/>
        </p:nvSpPr>
        <p:spPr>
          <a:xfrm>
            <a:off x="4797391" y="5116873"/>
            <a:ext cx="137537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L1 CACHE</a:t>
            </a:r>
          </a:p>
        </p:txBody>
      </p:sp>
      <p:sp>
        <p:nvSpPr>
          <p:cNvPr id="33"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5846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35</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151216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Intel </a:t>
            </a:r>
            <a:r>
              <a:rPr lang="fr-FR" sz="2800" dirty="0" err="1" smtClean="0">
                <a:solidFill>
                  <a:schemeClr val="accent5">
                    <a:lumMod val="75000"/>
                  </a:schemeClr>
                </a:solidFill>
                <a:latin typeface="Bauhaus 93" pitchFamily="82" charset="0"/>
              </a:rPr>
              <a:t>Core</a:t>
            </a:r>
            <a:r>
              <a:rPr lang="fr-FR" sz="2800" dirty="0" smtClean="0">
                <a:solidFill>
                  <a:schemeClr val="accent5">
                    <a:lumMod val="75000"/>
                  </a:schemeClr>
                </a:solidFill>
                <a:latin typeface="Bauhaus 93" pitchFamily="82" charset="0"/>
              </a:rPr>
              <a:t> i5 </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800" dirty="0"/>
              <a:t> </a:t>
            </a:r>
            <a:r>
              <a:rPr lang="fr-FR" sz="2400" dirty="0" smtClean="0">
                <a:latin typeface="Microsoft JhengHei Light" panose="020B0304030504040204" pitchFamily="34" charset="-120"/>
                <a:ea typeface="Microsoft JhengHei Light" panose="020B0304030504040204" pitchFamily="34" charset="-120"/>
              </a:rPr>
              <a:t>Exemple de la famille </a:t>
            </a:r>
            <a:r>
              <a:rPr lang="fr-FR" sz="2400" i="1" dirty="0" err="1" smtClean="0">
                <a:latin typeface="Microsoft JhengHei Light" panose="020B0304030504040204" pitchFamily="34" charset="-120"/>
                <a:ea typeface="Microsoft JhengHei Light" panose="020B0304030504040204" pitchFamily="34" charset="-120"/>
              </a:rPr>
              <a:t>core</a:t>
            </a:r>
            <a:r>
              <a:rPr lang="fr-FR" sz="2400" i="1" dirty="0" smtClean="0">
                <a:latin typeface="Microsoft JhengHei Light" panose="020B0304030504040204" pitchFamily="34" charset="-120"/>
                <a:ea typeface="Microsoft JhengHei Light" panose="020B0304030504040204" pitchFamily="34" charset="-120"/>
              </a:rPr>
              <a:t> i5 </a:t>
            </a:r>
            <a:r>
              <a:rPr lang="fr-FR" sz="2400" dirty="0" smtClean="0">
                <a:latin typeface="Microsoft JhengHei Light" panose="020B0304030504040204" pitchFamily="34" charset="-120"/>
                <a:ea typeface="Microsoft JhengHei Light" panose="020B0304030504040204" pitchFamily="34" charset="-120"/>
              </a:rPr>
              <a:t>de </a:t>
            </a:r>
            <a:r>
              <a:rPr lang="fr-FR" sz="2400" i="1" dirty="0" smtClean="0">
                <a:latin typeface="Microsoft JhengHei Light" panose="020B0304030504040204" pitchFamily="34" charset="-120"/>
                <a:ea typeface="Microsoft JhengHei Light" panose="020B0304030504040204" pitchFamily="34" charset="-120"/>
              </a:rPr>
              <a:t>Intel</a:t>
            </a:r>
            <a:endParaRPr lang="fr-FR" sz="2400" dirty="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616" y="2780928"/>
            <a:ext cx="3960440" cy="3811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Left Arrow 10"/>
          <p:cNvSpPr/>
          <p:nvPr/>
        </p:nvSpPr>
        <p:spPr>
          <a:xfrm rot="11930729" flipH="1">
            <a:off x="3589337" y="5368769"/>
            <a:ext cx="1151297" cy="53765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Left Arrow 11"/>
          <p:cNvSpPr/>
          <p:nvPr/>
        </p:nvSpPr>
        <p:spPr>
          <a:xfrm rot="11930729" flipH="1">
            <a:off x="3762617" y="4823547"/>
            <a:ext cx="1198463" cy="53765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le 3"/>
          <p:cNvSpPr txBox="1">
            <a:spLocks/>
          </p:cNvSpPr>
          <p:nvPr/>
        </p:nvSpPr>
        <p:spPr>
          <a:xfrm>
            <a:off x="4331496" y="4986576"/>
            <a:ext cx="930232" cy="421317"/>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000" dirty="0" smtClean="0">
                <a:latin typeface="Microsoft JhengHei Light" panose="020B0304030504040204" pitchFamily="34" charset="-120"/>
                <a:ea typeface="Microsoft JhengHei Light" panose="020B0304030504040204" pitchFamily="34" charset="-120"/>
              </a:rPr>
              <a:t>GPP</a:t>
            </a:r>
            <a:endParaRPr lang="fr-FR" sz="1600" dirty="0">
              <a:latin typeface="Microsoft JhengHei Light" panose="020B0304030504040204" pitchFamily="34" charset="-120"/>
              <a:ea typeface="Microsoft JhengHei Light" panose="020B0304030504040204" pitchFamily="34" charset="-120"/>
            </a:endParaRPr>
          </a:p>
        </p:txBody>
      </p:sp>
      <p:sp>
        <p:nvSpPr>
          <p:cNvPr id="14" name="Title 3"/>
          <p:cNvSpPr txBox="1">
            <a:spLocks/>
          </p:cNvSpPr>
          <p:nvPr/>
        </p:nvSpPr>
        <p:spPr>
          <a:xfrm>
            <a:off x="4361847" y="5561842"/>
            <a:ext cx="4766455" cy="421317"/>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000" dirty="0" smtClean="0">
                <a:latin typeface="Microsoft JhengHei Light" panose="020B0304030504040204" pitchFamily="34" charset="-120"/>
                <a:ea typeface="Microsoft JhengHei Light" panose="020B0304030504040204" pitchFamily="34" charset="-120"/>
              </a:rPr>
              <a:t>IGP </a:t>
            </a:r>
          </a:p>
          <a:p>
            <a:pPr algn="l"/>
            <a:r>
              <a:rPr lang="fr-FR" sz="2000" dirty="0" smtClean="0">
                <a:latin typeface="Microsoft JhengHei Light" panose="020B0304030504040204" pitchFamily="34" charset="-120"/>
                <a:ea typeface="Microsoft JhengHei Light" panose="020B0304030504040204" pitchFamily="34" charset="-120"/>
              </a:rPr>
              <a:t>(Integrated Graphical Processor)</a:t>
            </a:r>
            <a:endParaRPr lang="fr-FR" sz="1600" dirty="0">
              <a:latin typeface="Microsoft JhengHei Light" panose="020B0304030504040204" pitchFamily="34" charset="-120"/>
              <a:ea typeface="Microsoft JhengHei Light" panose="020B0304030504040204" pitchFamily="34" charset="-120"/>
            </a:endParaRPr>
          </a:p>
        </p:txBody>
      </p:sp>
      <p:sp>
        <p:nvSpPr>
          <p:cNvPr id="15"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11782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36</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64807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Die GPP Intel </a:t>
            </a:r>
            <a:r>
              <a:rPr lang="fr-FR" sz="2800" dirty="0" err="1" smtClean="0">
                <a:solidFill>
                  <a:schemeClr val="accent5">
                    <a:lumMod val="75000"/>
                  </a:schemeClr>
                </a:solidFill>
                <a:latin typeface="Bauhaus 93" pitchFamily="82" charset="0"/>
              </a:rPr>
              <a:t>Core</a:t>
            </a:r>
            <a:r>
              <a:rPr lang="fr-FR" sz="2800" dirty="0" smtClean="0">
                <a:solidFill>
                  <a:schemeClr val="accent5">
                    <a:lumMod val="75000"/>
                  </a:schemeClr>
                </a:solidFill>
                <a:latin typeface="Bauhaus 93" pitchFamily="82" charset="0"/>
              </a:rPr>
              <a:t> i5 </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87624" y="2276872"/>
            <a:ext cx="6840760" cy="4035678"/>
          </a:xfrm>
          <a:prstGeom prst="roundRect">
            <a:avLst>
              <a:gd name="adj" fmla="val 8594"/>
            </a:avLst>
          </a:prstGeom>
          <a:solidFill>
            <a:srgbClr val="FFFFFF">
              <a:shade val="85000"/>
            </a:srgbClr>
          </a:solidFill>
          <a:ln>
            <a:noFill/>
          </a:ln>
          <a:effectLst/>
        </p:spPr>
      </p:pic>
      <p:sp>
        <p:nvSpPr>
          <p:cNvPr id="16" name="Rectangle 15"/>
          <p:cNvSpPr/>
          <p:nvPr/>
        </p:nvSpPr>
        <p:spPr>
          <a:xfrm>
            <a:off x="1187624" y="6318067"/>
            <a:ext cx="6840760"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Core i5 700/800 </a:t>
            </a:r>
            <a:r>
              <a:rPr lang="fr-FR" sz="1400" dirty="0" err="1" smtClean="0">
                <a:latin typeface="Microsoft JhengHei Light" panose="020B0304030504040204" pitchFamily="34" charset="-120"/>
                <a:ea typeface="Microsoft JhengHei Light" panose="020B0304030504040204" pitchFamily="34" charset="-120"/>
              </a:rPr>
              <a:t>lynnfield</a:t>
            </a:r>
            <a:r>
              <a:rPr lang="fr-FR" sz="1400" dirty="0" smtClean="0">
                <a:latin typeface="Microsoft JhengHei Light" panose="020B0304030504040204" pitchFamily="34" charset="-120"/>
                <a:ea typeface="Microsoft JhengHei Light" panose="020B0304030504040204" pitchFamily="34" charset="-120"/>
              </a:rPr>
              <a:t> Intel die </a:t>
            </a:r>
            <a:endParaRPr lang="fr-FR" sz="1400" dirty="0">
              <a:latin typeface="Microsoft JhengHei Light" panose="020B0304030504040204" pitchFamily="34" charset="-120"/>
              <a:ea typeface="Microsoft JhengHei Light" panose="020B0304030504040204" pitchFamily="34" charset="-120"/>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56234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37</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151216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System On Board</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800" dirty="0"/>
              <a:t> </a:t>
            </a:r>
            <a:r>
              <a:rPr lang="fr-FR" sz="2400" dirty="0" smtClean="0">
                <a:latin typeface="Microsoft JhengHei Light" panose="020B0304030504040204" pitchFamily="34" charset="-120"/>
                <a:ea typeface="Microsoft JhengHei Light" panose="020B0304030504040204" pitchFamily="34" charset="-120"/>
              </a:rPr>
              <a:t>Positionnement dans le système et emport sur carte mère</a:t>
            </a:r>
            <a:endParaRPr lang="fr-FR" sz="2400" dirty="0">
              <a:latin typeface="Microsoft JhengHei Light" panose="020B0304030504040204" pitchFamily="34" charset="-120"/>
              <a:ea typeface="Microsoft JhengHei Light" panose="020B0304030504040204" pitchFamily="34" charset="-120"/>
            </a:endParaRP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5189" y="4016262"/>
            <a:ext cx="3995936" cy="2441273"/>
          </a:xfrm>
          <a:prstGeom prst="roundRect">
            <a:avLst>
              <a:gd name="adj" fmla="val 8594"/>
            </a:avLst>
          </a:prstGeom>
          <a:solidFill>
            <a:srgbClr val="FFFFFF">
              <a:shade val="85000"/>
            </a:srgbClr>
          </a:solidFill>
          <a:ln>
            <a:noFill/>
          </a:ln>
          <a:effectLst/>
        </p:spPr>
      </p:pic>
      <p:sp>
        <p:nvSpPr>
          <p:cNvPr id="25" name="Rectangle 24"/>
          <p:cNvSpPr/>
          <p:nvPr/>
        </p:nvSpPr>
        <p:spPr>
          <a:xfrm>
            <a:off x="3525189" y="6419683"/>
            <a:ext cx="3995936"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Core i5 700/800 </a:t>
            </a:r>
            <a:r>
              <a:rPr lang="fr-FR" sz="1400" dirty="0" err="1" smtClean="0">
                <a:latin typeface="Microsoft JhengHei Light" panose="020B0304030504040204" pitchFamily="34" charset="-120"/>
                <a:ea typeface="Microsoft JhengHei Light" panose="020B0304030504040204" pitchFamily="34" charset="-120"/>
              </a:rPr>
              <a:t>lynnfield</a:t>
            </a:r>
            <a:r>
              <a:rPr lang="fr-FR" sz="1400" dirty="0" smtClean="0">
                <a:latin typeface="Microsoft JhengHei Light" panose="020B0304030504040204" pitchFamily="34" charset="-120"/>
                <a:ea typeface="Microsoft JhengHei Light" panose="020B0304030504040204" pitchFamily="34" charset="-120"/>
              </a:rPr>
              <a:t> Intel die </a:t>
            </a:r>
            <a:endParaRPr lang="fr-FR" sz="1400" dirty="0">
              <a:latin typeface="Microsoft JhengHei Light" panose="020B0304030504040204" pitchFamily="34" charset="-120"/>
              <a:ea typeface="Microsoft JhengHei Light" panose="020B0304030504040204" pitchFamily="34" charset="-120"/>
            </a:endParaRPr>
          </a:p>
        </p:txBody>
      </p:sp>
      <p:sp>
        <p:nvSpPr>
          <p:cNvPr id="27" name="Up-Down Arrow 26"/>
          <p:cNvSpPr/>
          <p:nvPr/>
        </p:nvSpPr>
        <p:spPr>
          <a:xfrm rot="16200000">
            <a:off x="7175353" y="5145106"/>
            <a:ext cx="1152128" cy="460584"/>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Up-Down Arrow 27"/>
          <p:cNvSpPr/>
          <p:nvPr/>
        </p:nvSpPr>
        <p:spPr>
          <a:xfrm>
            <a:off x="4947093" y="3555678"/>
            <a:ext cx="1152128" cy="460584"/>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Up-Down Arrow 28"/>
          <p:cNvSpPr/>
          <p:nvPr/>
        </p:nvSpPr>
        <p:spPr>
          <a:xfrm rot="5400000">
            <a:off x="2718833" y="5145107"/>
            <a:ext cx="1152128" cy="460584"/>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4038028" y="2773823"/>
            <a:ext cx="2912810" cy="7560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Title 3"/>
          <p:cNvSpPr txBox="1">
            <a:spLocks/>
          </p:cNvSpPr>
          <p:nvPr/>
        </p:nvSpPr>
        <p:spPr>
          <a:xfrm>
            <a:off x="4038028" y="2936122"/>
            <a:ext cx="2912810" cy="463603"/>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400" b="1" dirty="0" smtClean="0">
                <a:solidFill>
                  <a:schemeClr val="bg1"/>
                </a:solidFill>
                <a:latin typeface="+mn-lt"/>
              </a:rPr>
              <a:t>Main Memory</a:t>
            </a:r>
          </a:p>
        </p:txBody>
      </p:sp>
      <p:sp>
        <p:nvSpPr>
          <p:cNvPr id="43" name="Rectangle 42"/>
          <p:cNvSpPr/>
          <p:nvPr/>
        </p:nvSpPr>
        <p:spPr>
          <a:xfrm>
            <a:off x="1605167" y="4869420"/>
            <a:ext cx="1463134" cy="108014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itle 3"/>
          <p:cNvSpPr txBox="1">
            <a:spLocks/>
          </p:cNvSpPr>
          <p:nvPr/>
        </p:nvSpPr>
        <p:spPr>
          <a:xfrm>
            <a:off x="1605167" y="4873996"/>
            <a:ext cx="143435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400" b="1" dirty="0" smtClean="0">
                <a:solidFill>
                  <a:schemeClr val="bg1"/>
                </a:solidFill>
                <a:latin typeface="+mn-lt"/>
              </a:rPr>
              <a:t>Chipset</a:t>
            </a:r>
          </a:p>
          <a:p>
            <a:r>
              <a:rPr lang="fr-FR" sz="1800" i="1" dirty="0" err="1" smtClean="0">
                <a:solidFill>
                  <a:schemeClr val="bg1"/>
                </a:solidFill>
                <a:latin typeface="+mn-lt"/>
              </a:rPr>
              <a:t>south</a:t>
            </a:r>
            <a:r>
              <a:rPr lang="fr-FR" sz="1800" i="1" dirty="0" smtClean="0">
                <a:solidFill>
                  <a:schemeClr val="bg1"/>
                </a:solidFill>
                <a:latin typeface="+mn-lt"/>
              </a:rPr>
              <a:t> bridge</a:t>
            </a:r>
          </a:p>
          <a:p>
            <a:r>
              <a:rPr lang="fr-FR" sz="1800" i="1" dirty="0" smtClean="0">
                <a:solidFill>
                  <a:schemeClr val="bg1"/>
                </a:solidFill>
                <a:latin typeface="+mn-lt"/>
              </a:rPr>
              <a:t>(</a:t>
            </a:r>
            <a:r>
              <a:rPr lang="fr-FR" sz="1800" i="1" dirty="0" err="1" smtClean="0">
                <a:solidFill>
                  <a:schemeClr val="bg1"/>
                </a:solidFill>
                <a:latin typeface="+mn-lt"/>
              </a:rPr>
              <a:t>Peripherals</a:t>
            </a:r>
            <a:r>
              <a:rPr lang="fr-FR" sz="1800" i="1" dirty="0" smtClean="0">
                <a:solidFill>
                  <a:schemeClr val="bg1"/>
                </a:solidFill>
                <a:latin typeface="+mn-lt"/>
              </a:rPr>
              <a:t>)</a:t>
            </a:r>
          </a:p>
        </p:txBody>
      </p:sp>
      <p:sp>
        <p:nvSpPr>
          <p:cNvPr id="45" name="Rectangle 44"/>
          <p:cNvSpPr/>
          <p:nvPr/>
        </p:nvSpPr>
        <p:spPr>
          <a:xfrm>
            <a:off x="7981710" y="4874992"/>
            <a:ext cx="861827" cy="108014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itle 3"/>
          <p:cNvSpPr txBox="1">
            <a:spLocks/>
          </p:cNvSpPr>
          <p:nvPr/>
        </p:nvSpPr>
        <p:spPr>
          <a:xfrm>
            <a:off x="8000958" y="5189031"/>
            <a:ext cx="861827"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400" b="1" dirty="0" smtClean="0">
                <a:solidFill>
                  <a:schemeClr val="bg1"/>
                </a:solidFill>
                <a:latin typeface="+mn-lt"/>
              </a:rPr>
              <a:t>GPU</a:t>
            </a:r>
          </a:p>
        </p:txBody>
      </p:sp>
      <p:sp>
        <p:nvSpPr>
          <p:cNvPr id="47" name="Up-Down Arrow 46"/>
          <p:cNvSpPr/>
          <p:nvPr/>
        </p:nvSpPr>
        <p:spPr>
          <a:xfrm rot="5400000">
            <a:off x="798811" y="5145107"/>
            <a:ext cx="1152128" cy="460584"/>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Title 3"/>
          <p:cNvSpPr txBox="1">
            <a:spLocks/>
          </p:cNvSpPr>
          <p:nvPr/>
        </p:nvSpPr>
        <p:spPr>
          <a:xfrm>
            <a:off x="1050304" y="5191989"/>
            <a:ext cx="631661"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BUS</a:t>
            </a:r>
          </a:p>
        </p:txBody>
      </p:sp>
      <p:sp>
        <p:nvSpPr>
          <p:cNvPr id="52" name="Title 3"/>
          <p:cNvSpPr txBox="1">
            <a:spLocks/>
          </p:cNvSpPr>
          <p:nvPr/>
        </p:nvSpPr>
        <p:spPr>
          <a:xfrm>
            <a:off x="2979066" y="5217881"/>
            <a:ext cx="631661"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BUS</a:t>
            </a:r>
          </a:p>
        </p:txBody>
      </p:sp>
      <p:sp>
        <p:nvSpPr>
          <p:cNvPr id="53" name="Title 3"/>
          <p:cNvSpPr txBox="1">
            <a:spLocks/>
          </p:cNvSpPr>
          <p:nvPr/>
        </p:nvSpPr>
        <p:spPr>
          <a:xfrm>
            <a:off x="5207326" y="3629147"/>
            <a:ext cx="631661"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BUS</a:t>
            </a:r>
          </a:p>
        </p:txBody>
      </p:sp>
      <p:sp>
        <p:nvSpPr>
          <p:cNvPr id="54" name="Title 3"/>
          <p:cNvSpPr txBox="1">
            <a:spLocks/>
          </p:cNvSpPr>
          <p:nvPr/>
        </p:nvSpPr>
        <p:spPr>
          <a:xfrm>
            <a:off x="7435586" y="5191989"/>
            <a:ext cx="631661"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BUS</a:t>
            </a:r>
          </a:p>
        </p:txBody>
      </p:sp>
      <p:sp>
        <p:nvSpPr>
          <p:cNvPr id="23"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18144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1" grpId="0" animBg="1"/>
      <p:bldP spid="42" grpId="0"/>
      <p:bldP spid="43" grpId="0" animBg="1"/>
      <p:bldP spid="44" grpId="0"/>
      <p:bldP spid="45" grpId="0" animBg="1"/>
      <p:bldP spid="46" grpId="0"/>
      <p:bldP spid="47" grpId="0" animBg="1"/>
      <p:bldP spid="51" grpId="0"/>
      <p:bldP spid="52" grpId="0"/>
      <p:bldP spid="53" grpId="0"/>
      <p:bldP spid="5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38</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151216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System On Board</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endParaRPr lang="fr-FR" sz="2800" dirty="0">
              <a:latin typeface="+mn-lt"/>
            </a:endParaRPr>
          </a:p>
        </p:txBody>
      </p:sp>
      <p:sp>
        <p:nvSpPr>
          <p:cNvPr id="2" name="Rectangle 1"/>
          <p:cNvSpPr/>
          <p:nvPr/>
        </p:nvSpPr>
        <p:spPr>
          <a:xfrm>
            <a:off x="1468135" y="3284984"/>
            <a:ext cx="6376542" cy="2910711"/>
          </a:xfrm>
          <a:prstGeom prst="rect">
            <a:avLst/>
          </a:prstGeom>
          <a:solidFill>
            <a:srgbClr val="DCE6F2">
              <a:alpha val="40000"/>
            </a:srgbClr>
          </a:solidFill>
          <a:ln w="381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1459395" y="2969949"/>
            <a:ext cx="1702166" cy="315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8449" y="3515276"/>
            <a:ext cx="3995936" cy="2441273"/>
          </a:xfrm>
          <a:prstGeom prst="roundRect">
            <a:avLst>
              <a:gd name="adj" fmla="val 8594"/>
            </a:avLst>
          </a:prstGeom>
          <a:solidFill>
            <a:srgbClr val="FFFFFF">
              <a:shade val="85000"/>
            </a:srgbClr>
          </a:solidFill>
          <a:ln>
            <a:noFill/>
          </a:ln>
          <a:effectLst/>
        </p:spPr>
      </p:pic>
      <p:sp>
        <p:nvSpPr>
          <p:cNvPr id="25" name="Rectangle 24"/>
          <p:cNvSpPr/>
          <p:nvPr/>
        </p:nvSpPr>
        <p:spPr>
          <a:xfrm>
            <a:off x="3618449" y="5918697"/>
            <a:ext cx="3995936"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Core i5 700/800 </a:t>
            </a:r>
            <a:r>
              <a:rPr lang="fr-FR" sz="1400" dirty="0" err="1" smtClean="0">
                <a:latin typeface="Microsoft JhengHei Light" panose="020B0304030504040204" pitchFamily="34" charset="-120"/>
                <a:ea typeface="Microsoft JhengHei Light" panose="020B0304030504040204" pitchFamily="34" charset="-120"/>
              </a:rPr>
              <a:t>lynnfield</a:t>
            </a:r>
            <a:r>
              <a:rPr lang="fr-FR" sz="1400" dirty="0" smtClean="0">
                <a:latin typeface="Microsoft JhengHei Light" panose="020B0304030504040204" pitchFamily="34" charset="-120"/>
                <a:ea typeface="Microsoft JhengHei Light" panose="020B0304030504040204" pitchFamily="34" charset="-120"/>
              </a:rPr>
              <a:t> Intel die </a:t>
            </a:r>
            <a:endParaRPr lang="fr-FR" sz="1400" dirty="0">
              <a:latin typeface="Microsoft JhengHei Light" panose="020B0304030504040204" pitchFamily="34" charset="-120"/>
              <a:ea typeface="Microsoft JhengHei Light" panose="020B0304030504040204" pitchFamily="34" charset="-120"/>
            </a:endParaRPr>
          </a:p>
        </p:txBody>
      </p:sp>
      <p:sp>
        <p:nvSpPr>
          <p:cNvPr id="27" name="Up-Down Arrow 26"/>
          <p:cNvSpPr/>
          <p:nvPr/>
        </p:nvSpPr>
        <p:spPr>
          <a:xfrm rot="16200000">
            <a:off x="7268613" y="4644120"/>
            <a:ext cx="1152128" cy="460584"/>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Up-Down Arrow 27"/>
          <p:cNvSpPr/>
          <p:nvPr/>
        </p:nvSpPr>
        <p:spPr>
          <a:xfrm>
            <a:off x="5040353" y="3054692"/>
            <a:ext cx="1152128" cy="460584"/>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Up-Down Arrow 28"/>
          <p:cNvSpPr/>
          <p:nvPr/>
        </p:nvSpPr>
        <p:spPr>
          <a:xfrm rot="5400000">
            <a:off x="2812093" y="4644121"/>
            <a:ext cx="1152128" cy="460584"/>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4131288" y="2272837"/>
            <a:ext cx="2912810" cy="7560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Title 3"/>
          <p:cNvSpPr txBox="1">
            <a:spLocks/>
          </p:cNvSpPr>
          <p:nvPr/>
        </p:nvSpPr>
        <p:spPr>
          <a:xfrm>
            <a:off x="4131288" y="2435136"/>
            <a:ext cx="2912810" cy="463603"/>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400" b="1" dirty="0" smtClean="0">
                <a:solidFill>
                  <a:schemeClr val="bg1"/>
                </a:solidFill>
                <a:latin typeface="+mn-lt"/>
              </a:rPr>
              <a:t>Main Memory</a:t>
            </a:r>
          </a:p>
        </p:txBody>
      </p:sp>
      <p:sp>
        <p:nvSpPr>
          <p:cNvPr id="43" name="Rectangle 42"/>
          <p:cNvSpPr/>
          <p:nvPr/>
        </p:nvSpPr>
        <p:spPr>
          <a:xfrm>
            <a:off x="1698427" y="4368434"/>
            <a:ext cx="1463134" cy="108014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Title 3"/>
          <p:cNvSpPr txBox="1">
            <a:spLocks/>
          </p:cNvSpPr>
          <p:nvPr/>
        </p:nvSpPr>
        <p:spPr>
          <a:xfrm>
            <a:off x="1698427" y="4373010"/>
            <a:ext cx="143435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400" b="1" dirty="0" smtClean="0">
                <a:solidFill>
                  <a:schemeClr val="bg1"/>
                </a:solidFill>
                <a:latin typeface="+mn-lt"/>
              </a:rPr>
              <a:t>Chipset</a:t>
            </a:r>
          </a:p>
          <a:p>
            <a:r>
              <a:rPr lang="fr-FR" sz="1800" i="1" dirty="0" err="1" smtClean="0">
                <a:solidFill>
                  <a:schemeClr val="bg1"/>
                </a:solidFill>
                <a:latin typeface="+mn-lt"/>
              </a:rPr>
              <a:t>south</a:t>
            </a:r>
            <a:r>
              <a:rPr lang="fr-FR" sz="1800" i="1" dirty="0" smtClean="0">
                <a:solidFill>
                  <a:schemeClr val="bg1"/>
                </a:solidFill>
                <a:latin typeface="+mn-lt"/>
              </a:rPr>
              <a:t> bridge</a:t>
            </a:r>
          </a:p>
          <a:p>
            <a:r>
              <a:rPr lang="fr-FR" sz="1800" i="1" dirty="0" smtClean="0">
                <a:solidFill>
                  <a:schemeClr val="bg1"/>
                </a:solidFill>
                <a:latin typeface="+mn-lt"/>
              </a:rPr>
              <a:t>(Peripherals)</a:t>
            </a:r>
          </a:p>
        </p:txBody>
      </p:sp>
      <p:sp>
        <p:nvSpPr>
          <p:cNvPr id="45" name="Rectangle 44"/>
          <p:cNvSpPr/>
          <p:nvPr/>
        </p:nvSpPr>
        <p:spPr>
          <a:xfrm>
            <a:off x="8074970" y="4374006"/>
            <a:ext cx="861827" cy="108014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itle 3"/>
          <p:cNvSpPr txBox="1">
            <a:spLocks/>
          </p:cNvSpPr>
          <p:nvPr/>
        </p:nvSpPr>
        <p:spPr>
          <a:xfrm>
            <a:off x="8094218" y="4688045"/>
            <a:ext cx="861827"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400" b="1" dirty="0" smtClean="0">
                <a:solidFill>
                  <a:schemeClr val="bg1"/>
                </a:solidFill>
                <a:latin typeface="+mn-lt"/>
              </a:rPr>
              <a:t>GPU</a:t>
            </a:r>
          </a:p>
        </p:txBody>
      </p:sp>
      <p:sp>
        <p:nvSpPr>
          <p:cNvPr id="47" name="Up-Down Arrow 46"/>
          <p:cNvSpPr/>
          <p:nvPr/>
        </p:nvSpPr>
        <p:spPr>
          <a:xfrm rot="5400000">
            <a:off x="892071" y="4644121"/>
            <a:ext cx="1152128" cy="460584"/>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Title 3"/>
          <p:cNvSpPr txBox="1">
            <a:spLocks/>
          </p:cNvSpPr>
          <p:nvPr/>
        </p:nvSpPr>
        <p:spPr>
          <a:xfrm>
            <a:off x="21239" y="4533485"/>
            <a:ext cx="1204062"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dirty="0" err="1" smtClean="0">
                <a:latin typeface="Microsoft JhengHei Light" panose="020B0304030504040204" pitchFamily="34" charset="-120"/>
                <a:ea typeface="Microsoft JhengHei Light" panose="020B0304030504040204" pitchFamily="34" charset="-120"/>
              </a:rPr>
              <a:t>External</a:t>
            </a:r>
            <a:endParaRPr lang="fr-FR" sz="1800" dirty="0" smtClean="0">
              <a:latin typeface="Microsoft JhengHei Light" panose="020B0304030504040204" pitchFamily="34" charset="-120"/>
              <a:ea typeface="Microsoft JhengHei Light" panose="020B0304030504040204" pitchFamily="34" charset="-120"/>
            </a:endParaRPr>
          </a:p>
          <a:p>
            <a:r>
              <a:rPr lang="fr-FR" sz="1800" dirty="0" smtClean="0">
                <a:latin typeface="Microsoft JhengHei Light" panose="020B0304030504040204" pitchFamily="34" charset="-120"/>
                <a:ea typeface="Microsoft JhengHei Light" panose="020B0304030504040204" pitchFamily="34" charset="-120"/>
              </a:rPr>
              <a:t>I/O</a:t>
            </a:r>
            <a:endParaRPr lang="fr-FR" sz="1400" dirty="0" smtClean="0">
              <a:latin typeface="Microsoft JhengHei Light" panose="020B0304030504040204" pitchFamily="34" charset="-120"/>
              <a:ea typeface="Microsoft JhengHei Light" panose="020B0304030504040204" pitchFamily="34" charset="-120"/>
            </a:endParaRPr>
          </a:p>
        </p:txBody>
      </p:sp>
      <p:sp>
        <p:nvSpPr>
          <p:cNvPr id="49" name="Title 3"/>
          <p:cNvSpPr txBox="1">
            <a:spLocks/>
          </p:cNvSpPr>
          <p:nvPr/>
        </p:nvSpPr>
        <p:spPr>
          <a:xfrm>
            <a:off x="1459395" y="2969949"/>
            <a:ext cx="1702166"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Mother Board</a:t>
            </a:r>
          </a:p>
        </p:txBody>
      </p:sp>
      <p:sp>
        <p:nvSpPr>
          <p:cNvPr id="51" name="Title 3"/>
          <p:cNvSpPr txBox="1">
            <a:spLocks/>
          </p:cNvSpPr>
          <p:nvPr/>
        </p:nvSpPr>
        <p:spPr>
          <a:xfrm>
            <a:off x="1143564" y="4691003"/>
            <a:ext cx="631661"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BUS</a:t>
            </a:r>
          </a:p>
        </p:txBody>
      </p:sp>
      <p:sp>
        <p:nvSpPr>
          <p:cNvPr id="52" name="Title 3"/>
          <p:cNvSpPr txBox="1">
            <a:spLocks/>
          </p:cNvSpPr>
          <p:nvPr/>
        </p:nvSpPr>
        <p:spPr>
          <a:xfrm>
            <a:off x="3072326" y="4716895"/>
            <a:ext cx="631661"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BUS</a:t>
            </a:r>
          </a:p>
        </p:txBody>
      </p:sp>
      <p:sp>
        <p:nvSpPr>
          <p:cNvPr id="53" name="Title 3"/>
          <p:cNvSpPr txBox="1">
            <a:spLocks/>
          </p:cNvSpPr>
          <p:nvPr/>
        </p:nvSpPr>
        <p:spPr>
          <a:xfrm>
            <a:off x="5300586" y="3128161"/>
            <a:ext cx="631661"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BUS</a:t>
            </a:r>
          </a:p>
        </p:txBody>
      </p:sp>
      <p:sp>
        <p:nvSpPr>
          <p:cNvPr id="54" name="Title 3"/>
          <p:cNvSpPr txBox="1">
            <a:spLocks/>
          </p:cNvSpPr>
          <p:nvPr/>
        </p:nvSpPr>
        <p:spPr>
          <a:xfrm>
            <a:off x="7528846" y="4691003"/>
            <a:ext cx="631661"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BUS</a:t>
            </a:r>
          </a:p>
        </p:txBody>
      </p:sp>
      <p:sp>
        <p:nvSpPr>
          <p:cNvPr id="30"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172681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39</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59"/>
            <a:ext cx="8496944" cy="2808313"/>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Carte mère</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800" dirty="0"/>
              <a:t> </a:t>
            </a:r>
            <a:r>
              <a:rPr lang="fr-FR" sz="2400" dirty="0" smtClean="0">
                <a:latin typeface="Microsoft JhengHei Light" panose="020B0304030504040204" pitchFamily="34" charset="-120"/>
                <a:ea typeface="Microsoft JhengHei Light" panose="020B0304030504040204" pitchFamily="34" charset="-120"/>
              </a:rPr>
              <a:t>Un GPP doit forcément être porté sur une carte mère avec mémoire principale et périphériques d’interfaces externes déportés. Exemple de carte mère ASUS, n°2 du marché mondial en 2016</a:t>
            </a:r>
            <a:endParaRPr lang="fr-FR" sz="2400" dirty="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7952" y="3895148"/>
            <a:ext cx="3654152" cy="2736398"/>
          </a:xfrm>
          <a:prstGeom prst="rect">
            <a:avLst/>
          </a:prstGeom>
        </p:spPr>
      </p:pic>
      <p:sp>
        <p:nvSpPr>
          <p:cNvPr id="3" name="Left Arrow 2"/>
          <p:cNvSpPr/>
          <p:nvPr/>
        </p:nvSpPr>
        <p:spPr>
          <a:xfrm>
            <a:off x="5552288" y="4902516"/>
            <a:ext cx="1036953" cy="7928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Left Arrow 20"/>
          <p:cNvSpPr/>
          <p:nvPr/>
        </p:nvSpPr>
        <p:spPr>
          <a:xfrm>
            <a:off x="5541943" y="5801967"/>
            <a:ext cx="1036953" cy="7928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Left Arrow 21"/>
          <p:cNvSpPr/>
          <p:nvPr/>
        </p:nvSpPr>
        <p:spPr>
          <a:xfrm flipH="1">
            <a:off x="2295663" y="5785792"/>
            <a:ext cx="979271" cy="7928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Left Arrow 22"/>
          <p:cNvSpPr/>
          <p:nvPr/>
        </p:nvSpPr>
        <p:spPr>
          <a:xfrm flipH="1">
            <a:off x="2263133" y="4614484"/>
            <a:ext cx="979271" cy="7928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le 3"/>
          <p:cNvSpPr txBox="1">
            <a:spLocks/>
          </p:cNvSpPr>
          <p:nvPr/>
        </p:nvSpPr>
        <p:spPr>
          <a:xfrm>
            <a:off x="5894072" y="5088296"/>
            <a:ext cx="1603385" cy="421317"/>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Socket GPP</a:t>
            </a:r>
            <a:endParaRPr lang="fr-FR" sz="1400" dirty="0">
              <a:latin typeface="Microsoft JhengHei Light" panose="020B0304030504040204" pitchFamily="34" charset="-120"/>
              <a:ea typeface="Microsoft JhengHei Light" panose="020B0304030504040204" pitchFamily="34" charset="-120"/>
            </a:endParaRPr>
          </a:p>
        </p:txBody>
      </p:sp>
      <p:sp>
        <p:nvSpPr>
          <p:cNvPr id="25" name="Title 3"/>
          <p:cNvSpPr txBox="1">
            <a:spLocks/>
          </p:cNvSpPr>
          <p:nvPr/>
        </p:nvSpPr>
        <p:spPr>
          <a:xfrm>
            <a:off x="5723656" y="5968923"/>
            <a:ext cx="1944216" cy="94716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Slots DDR</a:t>
            </a:r>
          </a:p>
          <a:p>
            <a:r>
              <a:rPr lang="fr-FR" sz="1600" dirty="0" smtClean="0">
                <a:latin typeface="Microsoft JhengHei Light" panose="020B0304030504040204" pitchFamily="34" charset="-120"/>
                <a:ea typeface="Microsoft JhengHei Light" panose="020B0304030504040204" pitchFamily="34" charset="-120"/>
              </a:rPr>
              <a:t>(mémoire principale)</a:t>
            </a:r>
            <a:endParaRPr lang="fr-FR" sz="1200" dirty="0">
              <a:latin typeface="Microsoft JhengHei Light" panose="020B0304030504040204" pitchFamily="34" charset="-120"/>
              <a:ea typeface="Microsoft JhengHei Light" panose="020B0304030504040204" pitchFamily="34" charset="-120"/>
            </a:endParaRPr>
          </a:p>
        </p:txBody>
      </p:sp>
      <p:sp>
        <p:nvSpPr>
          <p:cNvPr id="28" name="Title 3"/>
          <p:cNvSpPr txBox="1">
            <a:spLocks/>
          </p:cNvSpPr>
          <p:nvPr/>
        </p:nvSpPr>
        <p:spPr>
          <a:xfrm>
            <a:off x="179512" y="5991573"/>
            <a:ext cx="2752768" cy="94716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Chipset – South Bridge</a:t>
            </a:r>
          </a:p>
          <a:p>
            <a:r>
              <a:rPr lang="fr-FR" sz="1600" dirty="0" smtClean="0">
                <a:latin typeface="Microsoft JhengHei Light" panose="020B0304030504040204" pitchFamily="34" charset="-120"/>
                <a:ea typeface="Microsoft JhengHei Light" panose="020B0304030504040204" pitchFamily="34" charset="-120"/>
              </a:rPr>
              <a:t>(périphériques d’interfaces)</a:t>
            </a:r>
            <a:endParaRPr lang="fr-FR" sz="1200" dirty="0">
              <a:latin typeface="Microsoft JhengHei Light" panose="020B0304030504040204" pitchFamily="34" charset="-120"/>
              <a:ea typeface="Microsoft JhengHei Light" panose="020B0304030504040204" pitchFamily="34" charset="-120"/>
            </a:endParaRPr>
          </a:p>
        </p:txBody>
      </p:sp>
      <p:sp>
        <p:nvSpPr>
          <p:cNvPr id="29" name="Title 3"/>
          <p:cNvSpPr txBox="1">
            <a:spLocks/>
          </p:cNvSpPr>
          <p:nvPr/>
        </p:nvSpPr>
        <p:spPr>
          <a:xfrm>
            <a:off x="436806" y="4789763"/>
            <a:ext cx="2348492" cy="94716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Slots périphériques</a:t>
            </a:r>
          </a:p>
          <a:p>
            <a:r>
              <a:rPr lang="fr-FR" sz="1600" dirty="0" smtClean="0">
                <a:latin typeface="Microsoft JhengHei Light" panose="020B0304030504040204" pitchFamily="34" charset="-120"/>
                <a:ea typeface="Microsoft JhengHei Light" panose="020B0304030504040204" pitchFamily="34" charset="-120"/>
              </a:rPr>
              <a:t>(</a:t>
            </a:r>
            <a:r>
              <a:rPr lang="fr-FR" sz="1600" dirty="0">
                <a:latin typeface="Microsoft JhengHei Light" panose="020B0304030504040204" pitchFamily="34" charset="-120"/>
                <a:ea typeface="Microsoft JhengHei Light" panose="020B0304030504040204" pitchFamily="34" charset="-120"/>
              </a:rPr>
              <a:t>périphériques </a:t>
            </a:r>
            <a:r>
              <a:rPr lang="fr-FR" sz="1600" dirty="0" smtClean="0">
                <a:latin typeface="Microsoft JhengHei Light" panose="020B0304030504040204" pitchFamily="34" charset="-120"/>
                <a:ea typeface="Microsoft JhengHei Light" panose="020B0304030504040204" pitchFamily="34" charset="-120"/>
              </a:rPr>
              <a:t>externes)</a:t>
            </a:r>
            <a:endParaRPr lang="fr-FR" sz="1200" dirty="0">
              <a:latin typeface="Microsoft JhengHei Light" panose="020B0304030504040204" pitchFamily="34" charset="-120"/>
              <a:ea typeface="Microsoft JhengHei Light" panose="020B0304030504040204" pitchFamily="34" charset="-120"/>
            </a:endParaRPr>
          </a:p>
        </p:txBody>
      </p:sp>
      <p:sp>
        <p:nvSpPr>
          <p:cNvPr id="31" name="Left Arrow 30"/>
          <p:cNvSpPr/>
          <p:nvPr/>
        </p:nvSpPr>
        <p:spPr>
          <a:xfrm>
            <a:off x="5541942" y="3996884"/>
            <a:ext cx="1036953" cy="7928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Title 3"/>
          <p:cNvSpPr txBox="1">
            <a:spLocks/>
          </p:cNvSpPr>
          <p:nvPr/>
        </p:nvSpPr>
        <p:spPr>
          <a:xfrm>
            <a:off x="5822063" y="4193167"/>
            <a:ext cx="2998409" cy="421317"/>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Connecteurs d’interfaces</a:t>
            </a:r>
          </a:p>
        </p:txBody>
      </p:sp>
      <p:sp>
        <p:nvSpPr>
          <p:cNvPr id="18"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7123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22" grpId="0" animBg="1"/>
      <p:bldP spid="23" grpId="0" animBg="1"/>
      <p:bldP spid="24" grpId="0"/>
      <p:bldP spid="25" grpId="0"/>
      <p:bldP spid="28" grpId="0"/>
      <p:bldP spid="29" grpId="0"/>
      <p:bldP spid="31" grpId="0" animBg="1"/>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4</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0" y="1268760"/>
            <a:ext cx="8496944" cy="52800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Familles de Processeurs Numériques</a:t>
            </a:r>
          </a:p>
          <a:p>
            <a:pPr algn="l"/>
            <a:endParaRPr lang="fr-FR" sz="2800" dirty="0">
              <a:latin typeface="+mn-lt"/>
              <a:sym typeface="Wingdings"/>
            </a:endParaRPr>
          </a:p>
          <a:p>
            <a:pPr algn="l"/>
            <a:endParaRPr lang="fr-FR" sz="2800" dirty="0">
              <a:latin typeface="+mn-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5605" y="1273207"/>
            <a:ext cx="724529" cy="724529"/>
          </a:xfrm>
          <a:prstGeom prst="rect">
            <a:avLst/>
          </a:prstGeom>
        </p:spPr>
      </p:pic>
      <p:sp>
        <p:nvSpPr>
          <p:cNvPr id="43" name="Rectangle 42"/>
          <p:cNvSpPr/>
          <p:nvPr/>
        </p:nvSpPr>
        <p:spPr>
          <a:xfrm>
            <a:off x="8566532" y="1343083"/>
            <a:ext cx="402674" cy="584775"/>
          </a:xfrm>
          <a:prstGeom prst="rect">
            <a:avLst/>
          </a:prstGeom>
        </p:spPr>
        <p:txBody>
          <a:bodyPr wrap="none">
            <a:spAutoFit/>
          </a:bodyPr>
          <a:lstStyle/>
          <a:p>
            <a:r>
              <a:rPr lang="fr-FR" sz="3200" dirty="0" smtClean="0">
                <a:solidFill>
                  <a:schemeClr val="bg1"/>
                </a:solidFill>
                <a:latin typeface="Bauhaus 93" pitchFamily="82" charset="0"/>
              </a:rPr>
              <a:t>?</a:t>
            </a:r>
            <a:endParaRPr lang="fr-FR" sz="3200" dirty="0">
              <a:solidFill>
                <a:schemeClr val="bg1"/>
              </a:solidFill>
            </a:endParaRPr>
          </a:p>
        </p:txBody>
      </p:sp>
      <p:sp>
        <p:nvSpPr>
          <p:cNvPr id="48" name="Title 3"/>
          <p:cNvSpPr txBox="1">
            <a:spLocks/>
          </p:cNvSpPr>
          <p:nvPr/>
        </p:nvSpPr>
        <p:spPr>
          <a:xfrm>
            <a:off x="251780" y="2593809"/>
            <a:ext cx="3274117" cy="62899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Architectures Généralistes</a:t>
            </a:r>
          </a:p>
          <a:p>
            <a:r>
              <a:rPr lang="fr-FR" sz="1600" dirty="0" smtClean="0">
                <a:latin typeface="Microsoft JhengHei UI Light" panose="020B0304030504040204" pitchFamily="34" charset="-120"/>
                <a:ea typeface="Microsoft JhengHei UI Light" panose="020B0304030504040204" pitchFamily="34" charset="-120"/>
              </a:rPr>
              <a:t>Processeur de contrôle</a:t>
            </a:r>
            <a:endParaRPr lang="fr-FR" sz="1600" dirty="0">
              <a:latin typeface="Microsoft JhengHei UI Light" panose="020B0304030504040204" pitchFamily="34" charset="-120"/>
              <a:ea typeface="Microsoft JhengHei UI Light" panose="020B0304030504040204" pitchFamily="34" charset="-120"/>
            </a:endParaRPr>
          </a:p>
        </p:txBody>
      </p:sp>
      <p:sp>
        <p:nvSpPr>
          <p:cNvPr id="58" name="Title 3"/>
          <p:cNvSpPr txBox="1">
            <a:spLocks/>
          </p:cNvSpPr>
          <p:nvPr/>
        </p:nvSpPr>
        <p:spPr>
          <a:xfrm>
            <a:off x="5071248" y="2617837"/>
            <a:ext cx="3901772" cy="580593"/>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Architectures Spécialisées</a:t>
            </a:r>
          </a:p>
          <a:p>
            <a:r>
              <a:rPr lang="fr-FR" sz="1600" dirty="0" smtClean="0">
                <a:latin typeface="Microsoft JhengHei UI Light" panose="020B0304030504040204" pitchFamily="34" charset="-120"/>
                <a:ea typeface="Microsoft JhengHei UI Light" panose="020B0304030504040204" pitchFamily="34" charset="-120"/>
              </a:rPr>
              <a:t>Coprocesseur ou processeur de calcul</a:t>
            </a:r>
            <a:endParaRPr lang="fr-FR" sz="1600" dirty="0">
              <a:latin typeface="Microsoft JhengHei UI Light" panose="020B0304030504040204" pitchFamily="34" charset="-120"/>
              <a:ea typeface="Microsoft JhengHei UI Light" panose="020B0304030504040204" pitchFamily="34" charset="-120"/>
            </a:endParaRPr>
          </a:p>
        </p:txBody>
      </p:sp>
      <p:sp>
        <p:nvSpPr>
          <p:cNvPr id="64" name="Title 3"/>
          <p:cNvSpPr txBox="1">
            <a:spLocks/>
          </p:cNvSpPr>
          <p:nvPr/>
        </p:nvSpPr>
        <p:spPr>
          <a:xfrm>
            <a:off x="3517104" y="2572632"/>
            <a:ext cx="1726119" cy="4320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Architectures</a:t>
            </a:r>
          </a:p>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Hybrides</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p:txBody>
      </p:sp>
      <p:sp>
        <p:nvSpPr>
          <p:cNvPr id="36"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
        <p:nvSpPr>
          <p:cNvPr id="45" name="Rectangle 44"/>
          <p:cNvSpPr/>
          <p:nvPr/>
        </p:nvSpPr>
        <p:spPr>
          <a:xfrm rot="5400000">
            <a:off x="2771850" y="489575"/>
            <a:ext cx="3600293" cy="9361039"/>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rot="5400000">
            <a:off x="2371702" y="4282719"/>
            <a:ext cx="3600293" cy="179117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Title 3"/>
          <p:cNvSpPr txBox="1">
            <a:spLocks/>
          </p:cNvSpPr>
          <p:nvPr/>
        </p:nvSpPr>
        <p:spPr>
          <a:xfrm>
            <a:off x="7470700" y="4083440"/>
            <a:ext cx="1709812" cy="15058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GPU/GPGPU</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Graphical Processor </a:t>
            </a:r>
          </a:p>
          <a:p>
            <a:pPr algn="l"/>
            <a:r>
              <a:rPr lang="fr-FR" sz="1400" dirty="0" smtClean="0">
                <a:latin typeface="Microsoft JhengHei UI Light" panose="020B0304030504040204" pitchFamily="34" charset="-120"/>
                <a:ea typeface="Microsoft JhengHei UI Light" panose="020B0304030504040204" pitchFamily="34" charset="-120"/>
              </a:rPr>
              <a:t>Unit </a:t>
            </a:r>
            <a:endParaRPr lang="fr-FR" sz="1400" dirty="0">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 General Purpose GPU</a:t>
            </a:r>
            <a:endParaRPr lang="fr-FR" sz="1400" dirty="0">
              <a:latin typeface="Microsoft JhengHei UI Light" panose="020B0304030504040204" pitchFamily="34" charset="-120"/>
              <a:ea typeface="Microsoft JhengHei UI Light" panose="020B0304030504040204" pitchFamily="34" charset="-120"/>
            </a:endParaRPr>
          </a:p>
        </p:txBody>
      </p:sp>
      <p:sp>
        <p:nvSpPr>
          <p:cNvPr id="83" name="Title 3"/>
          <p:cNvSpPr txBox="1">
            <a:spLocks/>
          </p:cNvSpPr>
          <p:nvPr/>
        </p:nvSpPr>
        <p:spPr>
          <a:xfrm>
            <a:off x="6497979" y="4082565"/>
            <a:ext cx="110137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DSP</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Digital</a:t>
            </a:r>
          </a:p>
          <a:p>
            <a:pPr algn="l"/>
            <a:r>
              <a:rPr lang="fr-FR" sz="1400" dirty="0" smtClean="0">
                <a:latin typeface="Microsoft JhengHei UI Light" panose="020B0304030504040204" pitchFamily="34" charset="-120"/>
                <a:ea typeface="Microsoft JhengHei UI Light" panose="020B0304030504040204" pitchFamily="34" charset="-120"/>
              </a:rPr>
              <a:t>Signal</a:t>
            </a:r>
          </a:p>
          <a:p>
            <a:pPr algn="l"/>
            <a:r>
              <a:rPr lang="fr-FR" sz="1400" dirty="0" smtClean="0">
                <a:latin typeface="Microsoft JhengHei UI Light" panose="020B0304030504040204" pitchFamily="34" charset="-120"/>
                <a:ea typeface="Microsoft JhengHei UI Light" panose="020B0304030504040204" pitchFamily="34" charset="-120"/>
              </a:rPr>
              <a:t>Processor</a:t>
            </a:r>
          </a:p>
        </p:txBody>
      </p:sp>
      <p:cxnSp>
        <p:nvCxnSpPr>
          <p:cNvPr id="84" name="Straight Connector 55"/>
          <p:cNvCxnSpPr/>
          <p:nvPr/>
        </p:nvCxnSpPr>
        <p:spPr>
          <a:xfrm flipH="1">
            <a:off x="1" y="3356992"/>
            <a:ext cx="3276262" cy="0"/>
          </a:xfrm>
          <a:prstGeom prst="line">
            <a:avLst/>
          </a:prstGeom>
          <a:ln w="38100">
            <a:solidFill>
              <a:schemeClr val="accent5">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85" name="Straight Connector 56"/>
          <p:cNvCxnSpPr/>
          <p:nvPr/>
        </p:nvCxnSpPr>
        <p:spPr>
          <a:xfrm flipH="1">
            <a:off x="5067433" y="3353779"/>
            <a:ext cx="4076567" cy="439"/>
          </a:xfrm>
          <a:prstGeom prst="line">
            <a:avLst/>
          </a:prstGeom>
          <a:ln w="38100">
            <a:solidFill>
              <a:schemeClr val="accent5">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86" name="Straight Connector 61"/>
          <p:cNvCxnSpPr/>
          <p:nvPr/>
        </p:nvCxnSpPr>
        <p:spPr>
          <a:xfrm flipH="1">
            <a:off x="3258607" y="3354218"/>
            <a:ext cx="1808827" cy="2774"/>
          </a:xfrm>
          <a:prstGeom prst="line">
            <a:avLst/>
          </a:prstGeom>
          <a:ln w="38100">
            <a:solidFill>
              <a:schemeClr val="accent5">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87" name="Title 3"/>
          <p:cNvSpPr txBox="1">
            <a:spLocks/>
          </p:cNvSpPr>
          <p:nvPr/>
        </p:nvSpPr>
        <p:spPr>
          <a:xfrm>
            <a:off x="3276264" y="4026691"/>
            <a:ext cx="2520524" cy="279678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16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 </a:t>
            </a:r>
            <a:r>
              <a:rPr lang="fr-FR" sz="16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      </a:t>
            </a:r>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SoC / </a:t>
            </a:r>
            <a:r>
              <a:rPr lang="fr-FR" sz="1800" b="1" i="1" dirty="0" err="1"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SoB</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System</a:t>
            </a:r>
          </a:p>
          <a:p>
            <a:pPr algn="l"/>
            <a:r>
              <a:rPr lang="fr-FR" sz="1400" dirty="0" smtClean="0">
                <a:latin typeface="Microsoft JhengHei UI Light" panose="020B0304030504040204" pitchFamily="34" charset="-120"/>
                <a:ea typeface="Microsoft JhengHei UI Light" panose="020B0304030504040204" pitchFamily="34" charset="-120"/>
              </a:rPr>
              <a:t>On</a:t>
            </a:r>
          </a:p>
          <a:p>
            <a:pPr algn="l"/>
            <a:r>
              <a:rPr lang="fr-FR" sz="1400" dirty="0" smtClean="0">
                <a:latin typeface="Microsoft JhengHei UI Light" panose="020B0304030504040204" pitchFamily="34" charset="-120"/>
                <a:ea typeface="Microsoft JhengHei UI Light" panose="020B0304030504040204" pitchFamily="34" charset="-120"/>
              </a:rPr>
              <a:t>Chip / Board</a:t>
            </a:r>
          </a:p>
          <a:p>
            <a:pPr marL="285750" indent="-285750" algn="l">
              <a:buFont typeface="Arial" pitchFamily="34" charset="0"/>
              <a:buChar char="•"/>
            </a:pPr>
            <a:r>
              <a:rPr lang="fr-FR" sz="1400" dirty="0" smtClean="0">
                <a:latin typeface="Microsoft JhengHei UI Light" panose="020B0304030504040204" pitchFamily="34" charset="-120"/>
                <a:ea typeface="Microsoft JhengHei UI Light" panose="020B0304030504040204" pitchFamily="34" charset="-120"/>
              </a:rPr>
              <a:t>SoC FPGA/AP</a:t>
            </a:r>
          </a:p>
          <a:p>
            <a:pPr marL="285750" indent="-285750" algn="l">
              <a:buFont typeface="Arial" pitchFamily="34" charset="0"/>
              <a:buChar char="•"/>
            </a:pPr>
            <a:r>
              <a:rPr lang="fr-FR" sz="1400" dirty="0">
                <a:latin typeface="Microsoft JhengHei UI Light" panose="020B0304030504040204" pitchFamily="34" charset="-120"/>
                <a:ea typeface="Microsoft JhengHei UI Light" panose="020B0304030504040204" pitchFamily="34" charset="-120"/>
              </a:rPr>
              <a:t>SoC </a:t>
            </a:r>
            <a:r>
              <a:rPr lang="fr-FR" sz="1400" dirty="0" smtClean="0">
                <a:latin typeface="Microsoft JhengHei UI Light" panose="020B0304030504040204" pitchFamily="34" charset="-120"/>
                <a:ea typeface="Microsoft JhengHei UI Light" panose="020B0304030504040204" pitchFamily="34" charset="-120"/>
              </a:rPr>
              <a:t>FPGA/MCU</a:t>
            </a:r>
          </a:p>
          <a:p>
            <a:pPr marL="285750" indent="-285750" algn="l">
              <a:buFont typeface="Arial" pitchFamily="34" charset="0"/>
              <a:buChar char="•"/>
            </a:pPr>
            <a:r>
              <a:rPr lang="fr-FR" sz="1400" dirty="0" smtClean="0">
                <a:latin typeface="Microsoft JhengHei UI Light" panose="020B0304030504040204" pitchFamily="34" charset="-120"/>
                <a:ea typeface="Microsoft JhengHei UI Light" panose="020B0304030504040204" pitchFamily="34" charset="-120"/>
              </a:rPr>
              <a:t>SoC AP</a:t>
            </a:r>
          </a:p>
          <a:p>
            <a:pPr marL="285750" indent="-285750" algn="l">
              <a:buFont typeface="Arial" pitchFamily="34" charset="0"/>
              <a:buChar char="•"/>
            </a:pPr>
            <a:r>
              <a:rPr lang="fr-FR" sz="1400" dirty="0" err="1" smtClean="0">
                <a:latin typeface="Microsoft JhengHei UI Light" panose="020B0304030504040204" pitchFamily="34" charset="-120"/>
                <a:ea typeface="Microsoft JhengHei UI Light" panose="020B0304030504040204" pitchFamily="34" charset="-120"/>
              </a:rPr>
              <a:t>SoB</a:t>
            </a:r>
            <a:r>
              <a:rPr lang="fr-FR" sz="1400" dirty="0" smtClean="0">
                <a:latin typeface="Microsoft JhengHei UI Light" panose="020B0304030504040204" pitchFamily="34" charset="-120"/>
                <a:ea typeface="Microsoft JhengHei UI Light" panose="020B0304030504040204" pitchFamily="34" charset="-120"/>
              </a:rPr>
              <a:t> GPP/GPU</a:t>
            </a:r>
          </a:p>
          <a:p>
            <a:pPr marL="285750" indent="-285750" algn="l">
              <a:buFont typeface="Arial" pitchFamily="34" charset="0"/>
              <a:buChar char="•"/>
            </a:pPr>
            <a:r>
              <a:rPr lang="fr-FR" sz="1400" dirty="0">
                <a:latin typeface="Microsoft JhengHei UI Light" panose="020B0304030504040204" pitchFamily="34" charset="-120"/>
                <a:ea typeface="Microsoft JhengHei UI Light" panose="020B0304030504040204" pitchFamily="34" charset="-120"/>
              </a:rPr>
              <a:t>SoC </a:t>
            </a:r>
            <a:r>
              <a:rPr lang="fr-FR" sz="1400" dirty="0" smtClean="0">
                <a:latin typeface="Microsoft JhengHei UI Light" panose="020B0304030504040204" pitchFamily="34" charset="-120"/>
                <a:ea typeface="Microsoft JhengHei UI Light" panose="020B0304030504040204" pitchFamily="34" charset="-120"/>
              </a:rPr>
              <a:t>MCU/</a:t>
            </a:r>
            <a:r>
              <a:rPr lang="fr-FR" sz="1400" dirty="0" err="1" smtClean="0">
                <a:latin typeface="Microsoft JhengHei UI Light" panose="020B0304030504040204" pitchFamily="34" charset="-120"/>
                <a:ea typeface="Microsoft JhengHei UI Light" panose="020B0304030504040204" pitchFamily="34" charset="-120"/>
              </a:rPr>
              <a:t>Analog</a:t>
            </a:r>
            <a:endParaRPr lang="fr-FR" sz="1400" dirty="0" smtClean="0">
              <a:latin typeface="Microsoft JhengHei UI Light" panose="020B0304030504040204" pitchFamily="34" charset="-120"/>
              <a:ea typeface="Microsoft JhengHei UI Light" panose="020B0304030504040204" pitchFamily="34" charset="-120"/>
            </a:endParaRPr>
          </a:p>
          <a:p>
            <a:pPr marL="285750" indent="-285750" algn="l">
              <a:buFont typeface="Arial" pitchFamily="34" charset="0"/>
              <a:buChar char="•"/>
            </a:pPr>
            <a:r>
              <a:rPr lang="fr-FR" sz="1400" dirty="0" smtClean="0">
                <a:latin typeface="Microsoft JhengHei UI Light" panose="020B0304030504040204" pitchFamily="34" charset="-120"/>
                <a:ea typeface="Microsoft JhengHei UI Light" panose="020B0304030504040204" pitchFamily="34" charset="-120"/>
              </a:rPr>
              <a:t>…</a:t>
            </a:r>
            <a:endParaRPr lang="fr-FR" sz="1400" dirty="0">
              <a:latin typeface="Microsoft JhengHei UI Light" panose="020B0304030504040204" pitchFamily="34" charset="-120"/>
              <a:ea typeface="Microsoft JhengHei UI Light" panose="020B0304030504040204" pitchFamily="34" charset="-120"/>
            </a:endParaRPr>
          </a:p>
        </p:txBody>
      </p:sp>
      <p:sp>
        <p:nvSpPr>
          <p:cNvPr id="88" name="Title 3"/>
          <p:cNvSpPr txBox="1">
            <a:spLocks/>
          </p:cNvSpPr>
          <p:nvPr/>
        </p:nvSpPr>
        <p:spPr>
          <a:xfrm>
            <a:off x="2301175" y="4045306"/>
            <a:ext cx="110137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GPP</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General</a:t>
            </a:r>
          </a:p>
          <a:p>
            <a:pPr algn="l"/>
            <a:r>
              <a:rPr lang="fr-FR" sz="1400" dirty="0" smtClean="0">
                <a:latin typeface="Microsoft JhengHei UI Light" panose="020B0304030504040204" pitchFamily="34" charset="-120"/>
                <a:ea typeface="Microsoft JhengHei UI Light" panose="020B0304030504040204" pitchFamily="34" charset="-120"/>
              </a:rPr>
              <a:t>Purpose</a:t>
            </a:r>
          </a:p>
          <a:p>
            <a:pPr algn="l"/>
            <a:r>
              <a:rPr lang="fr-FR" sz="1400" dirty="0" smtClean="0">
                <a:latin typeface="Microsoft JhengHei UI Light" panose="020B0304030504040204" pitchFamily="34" charset="-120"/>
                <a:ea typeface="Microsoft JhengHei UI Light" panose="020B0304030504040204" pitchFamily="34" charset="-120"/>
              </a:rPr>
              <a:t>Processor</a:t>
            </a:r>
            <a:endParaRPr lang="fr-FR" sz="1400" dirty="0">
              <a:latin typeface="Microsoft JhengHei UI Light" panose="020B0304030504040204" pitchFamily="34" charset="-120"/>
              <a:ea typeface="Microsoft JhengHei UI Light" panose="020B0304030504040204" pitchFamily="34" charset="-120"/>
            </a:endParaRPr>
          </a:p>
        </p:txBody>
      </p:sp>
      <p:sp>
        <p:nvSpPr>
          <p:cNvPr id="89" name="Title 3"/>
          <p:cNvSpPr txBox="1">
            <a:spLocks/>
          </p:cNvSpPr>
          <p:nvPr/>
        </p:nvSpPr>
        <p:spPr>
          <a:xfrm>
            <a:off x="61892" y="4034567"/>
            <a:ext cx="110137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MCU</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Micro</a:t>
            </a:r>
          </a:p>
          <a:p>
            <a:pPr algn="l"/>
            <a:r>
              <a:rPr lang="fr-FR" sz="1400" dirty="0" smtClean="0">
                <a:latin typeface="Microsoft JhengHei UI Light" panose="020B0304030504040204" pitchFamily="34" charset="-120"/>
                <a:ea typeface="Microsoft JhengHei UI Light" panose="020B0304030504040204" pitchFamily="34" charset="-120"/>
              </a:rPr>
              <a:t>Controller Unit</a:t>
            </a:r>
            <a:endParaRPr lang="fr-FR" sz="1400" dirty="0">
              <a:latin typeface="Microsoft JhengHei UI Light" panose="020B0304030504040204" pitchFamily="34" charset="-120"/>
              <a:ea typeface="Microsoft JhengHei UI Light" panose="020B0304030504040204" pitchFamily="34" charset="-120"/>
            </a:endParaRPr>
          </a:p>
        </p:txBody>
      </p:sp>
      <p:sp>
        <p:nvSpPr>
          <p:cNvPr id="90" name="Title 3"/>
          <p:cNvSpPr txBox="1">
            <a:spLocks/>
          </p:cNvSpPr>
          <p:nvPr/>
        </p:nvSpPr>
        <p:spPr>
          <a:xfrm>
            <a:off x="5067434" y="4109870"/>
            <a:ext cx="143054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FPGA</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Field</a:t>
            </a:r>
          </a:p>
          <a:p>
            <a:pPr algn="l"/>
            <a:r>
              <a:rPr lang="fr-FR" sz="1400" dirty="0" smtClean="0">
                <a:latin typeface="Microsoft JhengHei UI Light" panose="020B0304030504040204" pitchFamily="34" charset="-120"/>
                <a:ea typeface="Microsoft JhengHei UI Light" panose="020B0304030504040204" pitchFamily="34" charset="-120"/>
              </a:rPr>
              <a:t>Programmable</a:t>
            </a:r>
          </a:p>
          <a:p>
            <a:pPr algn="l"/>
            <a:r>
              <a:rPr lang="fr-FR" sz="1400" dirty="0" err="1" smtClean="0">
                <a:latin typeface="Microsoft JhengHei UI Light" panose="020B0304030504040204" pitchFamily="34" charset="-120"/>
                <a:ea typeface="Microsoft JhengHei UI Light" panose="020B0304030504040204" pitchFamily="34" charset="-120"/>
              </a:rPr>
              <a:t>Gate</a:t>
            </a:r>
            <a:endParaRPr lang="fr-FR" sz="1400" dirty="0" smtClean="0">
              <a:latin typeface="Microsoft JhengHei UI Light" panose="020B0304030504040204" pitchFamily="34" charset="-120"/>
              <a:ea typeface="Microsoft JhengHei UI Light" panose="020B0304030504040204" pitchFamily="34" charset="-120"/>
            </a:endParaRPr>
          </a:p>
          <a:p>
            <a:pPr algn="l"/>
            <a:r>
              <a:rPr lang="fr-FR" sz="1400" dirty="0" err="1" smtClean="0">
                <a:latin typeface="Microsoft JhengHei UI Light" panose="020B0304030504040204" pitchFamily="34" charset="-120"/>
                <a:ea typeface="Microsoft JhengHei UI Light" panose="020B0304030504040204" pitchFamily="34" charset="-120"/>
              </a:rPr>
              <a:t>Array</a:t>
            </a:r>
            <a:endParaRPr lang="fr-FR" sz="1400" dirty="0">
              <a:latin typeface="Microsoft JhengHei UI Light" panose="020B0304030504040204" pitchFamily="34" charset="-120"/>
              <a:ea typeface="Microsoft JhengHei UI Light" panose="020B0304030504040204" pitchFamily="34" charset="-120"/>
            </a:endParaRPr>
          </a:p>
        </p:txBody>
      </p:sp>
      <p:sp>
        <p:nvSpPr>
          <p:cNvPr id="91" name="Title 3"/>
          <p:cNvSpPr txBox="1">
            <a:spLocks/>
          </p:cNvSpPr>
          <p:nvPr/>
        </p:nvSpPr>
        <p:spPr>
          <a:xfrm>
            <a:off x="1099904" y="4071715"/>
            <a:ext cx="1220294"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AP</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Application</a:t>
            </a:r>
          </a:p>
          <a:p>
            <a:pPr algn="l"/>
            <a:r>
              <a:rPr lang="fr-FR" sz="1400" dirty="0" smtClean="0">
                <a:latin typeface="Microsoft JhengHei UI Light" panose="020B0304030504040204" pitchFamily="34" charset="-120"/>
                <a:ea typeface="Microsoft JhengHei UI Light" panose="020B0304030504040204" pitchFamily="34" charset="-120"/>
              </a:rPr>
              <a:t>Processor</a:t>
            </a:r>
            <a:endParaRPr lang="fr-FR" sz="1400" dirty="0">
              <a:latin typeface="Microsoft JhengHei UI Light" panose="020B0304030504040204" pitchFamily="34" charset="-120"/>
              <a:ea typeface="Microsoft JhengHei UI Light" panose="020B0304030504040204" pitchFamily="34" charset="-120"/>
            </a:endParaRPr>
          </a:p>
        </p:txBody>
      </p:sp>
      <p:sp>
        <p:nvSpPr>
          <p:cNvPr id="92" name="Flèche droite 20"/>
          <p:cNvSpPr/>
          <p:nvPr/>
        </p:nvSpPr>
        <p:spPr>
          <a:xfrm rot="5400000">
            <a:off x="448294" y="3398183"/>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3" name="Flèche droite 20"/>
          <p:cNvSpPr/>
          <p:nvPr/>
        </p:nvSpPr>
        <p:spPr>
          <a:xfrm rot="5400000">
            <a:off x="1529715" y="3398184"/>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4" name="Flèche droite 20"/>
          <p:cNvSpPr/>
          <p:nvPr/>
        </p:nvSpPr>
        <p:spPr>
          <a:xfrm rot="5400000">
            <a:off x="2614765" y="3398185"/>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5" name="Flèche droite 20"/>
          <p:cNvSpPr/>
          <p:nvPr/>
        </p:nvSpPr>
        <p:spPr>
          <a:xfrm rot="5400000">
            <a:off x="4093994" y="3398188"/>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6" name="Flèche droite 20"/>
          <p:cNvSpPr/>
          <p:nvPr/>
        </p:nvSpPr>
        <p:spPr>
          <a:xfrm rot="5400000">
            <a:off x="5546019" y="3398187"/>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7" name="Flèche droite 20"/>
          <p:cNvSpPr/>
          <p:nvPr/>
        </p:nvSpPr>
        <p:spPr>
          <a:xfrm rot="5400000">
            <a:off x="6777007" y="3383486"/>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98" name="Flèche droite 20"/>
          <p:cNvSpPr/>
          <p:nvPr/>
        </p:nvSpPr>
        <p:spPr>
          <a:xfrm rot="5400000">
            <a:off x="7906874" y="3352729"/>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31" name="Title 3"/>
          <p:cNvSpPr txBox="1">
            <a:spLocks/>
          </p:cNvSpPr>
          <p:nvPr/>
        </p:nvSpPr>
        <p:spPr>
          <a:xfrm>
            <a:off x="560412" y="5564335"/>
            <a:ext cx="2139380" cy="52800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dirty="0" smtClean="0">
                <a:solidFill>
                  <a:schemeClr val="bg1"/>
                </a:solidFill>
                <a:latin typeface="Bauhaus 93" pitchFamily="82" charset="0"/>
              </a:rPr>
              <a:t>CONTROL</a:t>
            </a:r>
            <a:endParaRPr lang="fr-FR" sz="2800" dirty="0">
              <a:solidFill>
                <a:schemeClr val="bg1"/>
              </a:solidFill>
              <a:latin typeface="+mn-lt"/>
            </a:endParaRPr>
          </a:p>
        </p:txBody>
      </p:sp>
      <p:sp>
        <p:nvSpPr>
          <p:cNvPr id="32" name="Title 3"/>
          <p:cNvSpPr txBox="1">
            <a:spLocks/>
          </p:cNvSpPr>
          <p:nvPr/>
        </p:nvSpPr>
        <p:spPr>
          <a:xfrm>
            <a:off x="6221808" y="5564335"/>
            <a:ext cx="2139380" cy="52800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dirty="0" smtClean="0">
                <a:solidFill>
                  <a:schemeClr val="bg1"/>
                </a:solidFill>
                <a:latin typeface="Bauhaus 93" pitchFamily="82" charset="0"/>
              </a:rPr>
              <a:t>CALCUL</a:t>
            </a:r>
            <a:endParaRPr lang="fr-FR" sz="2800" dirty="0">
              <a:solidFill>
                <a:schemeClr val="bg1"/>
              </a:solidFill>
              <a:latin typeface="+mn-lt"/>
            </a:endParaRPr>
          </a:p>
        </p:txBody>
      </p:sp>
    </p:spTree>
    <p:extLst>
      <p:ext uri="{BB962C8B-B14F-4D97-AF65-F5344CB8AC3E}">
        <p14:creationId xmlns:p14="http://schemas.microsoft.com/office/powerpoint/2010/main" val="326898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40</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59"/>
            <a:ext cx="8496944" cy="2808313"/>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Systèmes Embarqués</a:t>
            </a:r>
            <a:endParaRPr lang="fr-FR" sz="2800" dirty="0">
              <a:solidFill>
                <a:schemeClr val="accent5">
                  <a:lumMod val="75000"/>
                </a:schemeClr>
              </a:solidFill>
              <a:latin typeface="Bauhaus 93" pitchFamily="82" charset="0"/>
            </a:endParaRPr>
          </a:p>
          <a:p>
            <a:pPr algn="l"/>
            <a:endParaRPr lang="fr-FR" sz="2800" b="1" dirty="0">
              <a:effectLst>
                <a:outerShdw blurRad="38100" dist="38100" dir="2700000" algn="tl">
                  <a:srgbClr val="000000">
                    <a:alpha val="43137"/>
                  </a:srgbClr>
                </a:outerShdw>
              </a:effectLst>
              <a:latin typeface="+mn-lt"/>
            </a:endParaRPr>
          </a:p>
          <a:p>
            <a:pPr algn="l"/>
            <a:r>
              <a:rPr lang="fr-FR" sz="2800" b="1" dirty="0" smtClean="0">
                <a:effectLst>
                  <a:outerShdw blurRad="38100" dist="38100" dir="2700000" algn="tl">
                    <a:srgbClr val="000000">
                      <a:alpha val="43137"/>
                    </a:srgbClr>
                  </a:outerShdw>
                </a:effectLst>
                <a:latin typeface="+mn-lt"/>
              </a:rPr>
              <a:t>	</a:t>
            </a:r>
            <a:r>
              <a:rPr lang="fr-FR" sz="2800" dirty="0"/>
              <a:t> </a:t>
            </a:r>
            <a:r>
              <a:rPr lang="fr-FR" sz="2400" dirty="0" smtClean="0">
                <a:latin typeface="Microsoft JhengHei Light" panose="020B0304030504040204" pitchFamily="34" charset="-120"/>
                <a:ea typeface="Microsoft JhengHei Light" panose="020B0304030504040204" pitchFamily="34" charset="-120"/>
              </a:rPr>
              <a:t>Rappelons que des solutions à carte mère exploitant des GPP et appliquées aux domaines des systèmes embarqués existent. Prenons l’exemple de la carte mère NUC </a:t>
            </a:r>
            <a:r>
              <a:rPr lang="fr-FR" sz="2400" dirty="0" err="1" smtClean="0">
                <a:latin typeface="Microsoft JhengHei Light" panose="020B0304030504040204" pitchFamily="34" charset="-120"/>
                <a:ea typeface="Microsoft JhengHei Light" panose="020B0304030504040204" pitchFamily="34" charset="-120"/>
              </a:rPr>
              <a:t>core</a:t>
            </a:r>
            <a:r>
              <a:rPr lang="fr-FR" sz="2400" dirty="0" smtClean="0">
                <a:latin typeface="Microsoft JhengHei Light" panose="020B0304030504040204" pitchFamily="34" charset="-120"/>
                <a:ea typeface="Microsoft JhengHei Light" panose="020B0304030504040204" pitchFamily="34" charset="-120"/>
              </a:rPr>
              <a:t> i5 Intel </a:t>
            </a:r>
            <a:endParaRPr lang="fr-FR" sz="2800" dirty="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3933056"/>
            <a:ext cx="3744416" cy="2637641"/>
          </a:xfrm>
          <a:prstGeom prst="rect">
            <a:avLst/>
          </a:prstGeom>
        </p:spPr>
      </p:pic>
      <p:sp>
        <p:nvSpPr>
          <p:cNvPr id="10"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69731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41</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88032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 Champ d’application</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800" dirty="0"/>
              <a:t> </a:t>
            </a:r>
            <a:r>
              <a:rPr lang="fr-FR" sz="2400" dirty="0" smtClean="0">
                <a:latin typeface="Microsoft JhengHei Light" panose="020B0304030504040204" pitchFamily="34" charset="-120"/>
                <a:ea typeface="Microsoft JhengHei Light" panose="020B0304030504040204" pitchFamily="34" charset="-120"/>
              </a:rPr>
              <a:t>Les GPP possèdent une architecture CPU complexe leur offrant une grande polyvalence, notamment à l’exécution de code faiblement optimisé. Programme de contrôle offrant un code séquentiel avec un grand nombre de tests et d’appels de fonctions. Code difficile à accélérer</a:t>
            </a:r>
            <a:endParaRPr lang="fr-FR" sz="2400" dirty="0">
              <a:latin typeface="Microsoft JhengHei Light" panose="020B0304030504040204" pitchFamily="34" charset="-120"/>
              <a:ea typeface="Microsoft JhengHei Light" panose="020B0304030504040204" pitchFamily="34" charset="-120"/>
              <a:sym typeface="Wingdings"/>
            </a:endParaRPr>
          </a:p>
          <a:p>
            <a:pPr algn="l"/>
            <a:endParaRPr lang="fr-FR" sz="2400" dirty="0">
              <a:latin typeface="Microsoft JhengHei Light" panose="020B0304030504040204" pitchFamily="34" charset="-120"/>
              <a:ea typeface="Microsoft JhengHei Light" panose="020B0304030504040204" pitchFamily="34" charset="-12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5776" y="4365104"/>
            <a:ext cx="3600400" cy="2140883"/>
          </a:xfrm>
          <a:prstGeom prst="roundRect">
            <a:avLst>
              <a:gd name="adj" fmla="val 0"/>
            </a:avLst>
          </a:prstGeom>
          <a:solidFill>
            <a:srgbClr val="FFFFFF">
              <a:shade val="85000"/>
            </a:srgbClr>
          </a:solidFill>
          <a:ln>
            <a:solidFill>
              <a:schemeClr val="bg1">
                <a:lumMod val="85000"/>
              </a:schemeClr>
            </a:solidFill>
          </a:ln>
          <a:effectLst/>
        </p:spPr>
      </p:pic>
      <p:sp>
        <p:nvSpPr>
          <p:cNvPr id="20" name="Rectangle 19"/>
          <p:cNvSpPr/>
          <p:nvPr/>
        </p:nvSpPr>
        <p:spPr>
          <a:xfrm>
            <a:off x="2555776" y="6505987"/>
            <a:ext cx="3600400"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hlinkClick r:id="rId4"/>
              </a:rPr>
              <a:t>www.kernel.org</a:t>
            </a:r>
            <a:r>
              <a:rPr lang="fr-FR" sz="1400" dirty="0" smtClean="0">
                <a:latin typeface="Microsoft JhengHei Light" panose="020B0304030504040204" pitchFamily="34" charset="-120"/>
                <a:ea typeface="Microsoft JhengHei Light" panose="020B0304030504040204" pitchFamily="34" charset="-120"/>
              </a:rPr>
              <a:t> , </a:t>
            </a:r>
            <a:r>
              <a:rPr lang="fr-FR" sz="1400" dirty="0" err="1" smtClean="0">
                <a:latin typeface="Microsoft JhengHei Light" panose="020B0304030504040204" pitchFamily="34" charset="-120"/>
                <a:ea typeface="Microsoft JhengHei Light" panose="020B0304030504040204" pitchFamily="34" charset="-120"/>
              </a:rPr>
              <a:t>root</a:t>
            </a:r>
            <a:r>
              <a:rPr lang="fr-FR" sz="1400" dirty="0" smtClean="0">
                <a:latin typeface="Microsoft JhengHei Light" panose="020B0304030504040204" pitchFamily="34" charset="-120"/>
                <a:ea typeface="Microsoft JhengHei Light" panose="020B0304030504040204" pitchFamily="34" charset="-120"/>
              </a:rPr>
              <a:t>/</a:t>
            </a:r>
            <a:r>
              <a:rPr lang="fr-FR" sz="1400" dirty="0" err="1" smtClean="0">
                <a:latin typeface="Microsoft JhengHei Light" panose="020B0304030504040204" pitchFamily="34" charset="-120"/>
                <a:ea typeface="Microsoft JhengHei Light" panose="020B0304030504040204" pitchFamily="34" charset="-120"/>
              </a:rPr>
              <a:t>kernel</a:t>
            </a:r>
            <a:r>
              <a:rPr lang="fr-FR" sz="1400" dirty="0" smtClean="0">
                <a:latin typeface="Microsoft JhengHei Light" panose="020B0304030504040204" pitchFamily="34" charset="-120"/>
                <a:ea typeface="Microsoft JhengHei Light" panose="020B0304030504040204" pitchFamily="34" charset="-120"/>
              </a:rPr>
              <a:t>/</a:t>
            </a:r>
            <a:r>
              <a:rPr lang="fr-FR" sz="1400" dirty="0" err="1" smtClean="0">
                <a:latin typeface="Microsoft JhengHei Light" panose="020B0304030504040204" pitchFamily="34" charset="-120"/>
                <a:ea typeface="Microsoft JhengHei Light" panose="020B0304030504040204" pitchFamily="34" charset="-120"/>
              </a:rPr>
              <a:t>fork.c</a:t>
            </a:r>
            <a:endParaRPr lang="fr-FR" sz="1400" dirty="0">
              <a:latin typeface="Microsoft JhengHei Light" panose="020B0304030504040204" pitchFamily="34" charset="-120"/>
              <a:ea typeface="Microsoft JhengHei Light" panose="020B0304030504040204" pitchFamily="34" charset="-120"/>
            </a:endParaRPr>
          </a:p>
        </p:txBody>
      </p:sp>
      <p:pic>
        <p:nvPicPr>
          <p:cNvPr id="3" name="Imag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1582" y="4149080"/>
            <a:ext cx="549188" cy="466292"/>
          </a:xfrm>
          <a:prstGeom prst="rect">
            <a:avLst/>
          </a:prstGeom>
        </p:spPr>
      </p:pic>
      <p:sp>
        <p:nvSpPr>
          <p:cNvPr id="10"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73346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42</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558924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Architecture superscalaire </a:t>
            </a:r>
            <a:endParaRPr lang="fr-FR" sz="2800" dirty="0">
              <a:solidFill>
                <a:schemeClr val="accent5">
                  <a:lumMod val="75000"/>
                </a:schemeClr>
              </a:solidFill>
              <a:latin typeface="Bauhaus 93" pitchFamily="82" charset="0"/>
            </a:endParaRPr>
          </a:p>
          <a:p>
            <a:pPr algn="l"/>
            <a:endParaRPr lang="fr-FR" sz="2400" b="1" dirty="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endParaRPr>
          </a:p>
          <a:p>
            <a:pPr algn="l"/>
            <a:r>
              <a:rPr lang="fr-FR" sz="2400" b="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	</a:t>
            </a:r>
            <a:r>
              <a:rPr lang="fr-FR" sz="2400" dirty="0">
                <a:latin typeface="Microsoft JhengHei Light" panose="020B0304030504040204" pitchFamily="34" charset="-120"/>
                <a:ea typeface="Microsoft JhengHei Light" panose="020B0304030504040204" pitchFamily="34" charset="-120"/>
              </a:rPr>
              <a:t> </a:t>
            </a:r>
            <a:r>
              <a:rPr lang="fr-FR" sz="2400" dirty="0" smtClean="0">
                <a:latin typeface="Microsoft JhengHei Light" panose="020B0304030504040204" pitchFamily="34" charset="-120"/>
                <a:ea typeface="Microsoft JhengHei Light" panose="020B0304030504040204" pitchFamily="34" charset="-120"/>
              </a:rPr>
              <a:t>Les GPP possèdent un CPU dit </a:t>
            </a:r>
            <a:r>
              <a:rPr lang="fr-FR" sz="2400" dirty="0">
                <a:latin typeface="Microsoft JhengHei Light" panose="020B0304030504040204" pitchFamily="34" charset="-120"/>
                <a:ea typeface="Microsoft JhengHei Light" panose="020B0304030504040204" pitchFamily="34" charset="-120"/>
              </a:rPr>
              <a:t>s</a:t>
            </a:r>
            <a:r>
              <a:rPr lang="fr-FR" sz="2400" dirty="0" smtClean="0">
                <a:latin typeface="Microsoft JhengHei Light" panose="020B0304030504040204" pitchFamily="34" charset="-120"/>
                <a:ea typeface="Microsoft JhengHei Light" panose="020B0304030504040204" pitchFamily="34" charset="-120"/>
              </a:rPr>
              <a:t>uperscalaire. Les processeurs possédant ce type de pipeline CPU se caractérisent le plus souvent par le déploiement des mécanismes d’accélération matériels suivant : </a:t>
            </a:r>
          </a:p>
          <a:p>
            <a:pPr algn="l"/>
            <a:endParaRPr lang="fr-FR" sz="2400" dirty="0">
              <a:latin typeface="Microsoft JhengHei Light" panose="020B0304030504040204" pitchFamily="34" charset="-120"/>
              <a:ea typeface="Microsoft JhengHei Light" panose="020B0304030504040204" pitchFamily="34" charset="-120"/>
              <a:sym typeface="Wingdings"/>
            </a:endParaRPr>
          </a:p>
          <a:p>
            <a:pPr marL="457200" indent="-457200" algn="l">
              <a:buFont typeface="Arial" pitchFamily="34" charset="0"/>
              <a:buChar char="•"/>
            </a:pPr>
            <a:r>
              <a:rPr lang="fr-FR" sz="2400" b="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sym typeface="Wingdings"/>
              </a:rPr>
              <a:t>Etage d’exécution Out Of </a:t>
            </a:r>
            <a:r>
              <a:rPr lang="fr-FR" sz="2400" b="1" dirty="0" err="1"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sym typeface="Wingdings"/>
              </a:rPr>
              <a:t>Order</a:t>
            </a:r>
            <a:r>
              <a:rPr lang="fr-FR" sz="2400" b="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sym typeface="Wingdings"/>
              </a:rPr>
              <a:t> </a:t>
            </a:r>
            <a:r>
              <a:rPr lang="fr-FR" sz="2400" dirty="0" smtClean="0">
                <a:latin typeface="Microsoft JhengHei Light" panose="020B0304030504040204" pitchFamily="34" charset="-120"/>
                <a:ea typeface="Microsoft JhengHei Light" panose="020B0304030504040204" pitchFamily="34" charset="-120"/>
                <a:sym typeface="Wingdings"/>
              </a:rPr>
              <a:t>: </a:t>
            </a:r>
            <a:r>
              <a:rPr lang="fr-FR" sz="2400" dirty="0">
                <a:latin typeface="Microsoft JhengHei Light" panose="020B0304030504040204" pitchFamily="34" charset="-120"/>
                <a:ea typeface="Microsoft JhengHei Light" panose="020B0304030504040204" pitchFamily="34" charset="-120"/>
                <a:sym typeface="Wingdings"/>
              </a:rPr>
              <a:t>Exécution des instructions dans le désordre. </a:t>
            </a:r>
            <a:r>
              <a:rPr lang="fr-FR" sz="2400" dirty="0" smtClean="0">
                <a:latin typeface="Microsoft JhengHei Light" panose="020B0304030504040204" pitchFamily="34" charset="-120"/>
                <a:ea typeface="Microsoft JhengHei Light" panose="020B0304030504040204" pitchFamily="34" charset="-120"/>
                <a:sym typeface="Wingdings"/>
              </a:rPr>
              <a:t>Ordonnanceur matériel gérant les dépendances fonctionnelles et sur les données, étages de renommage des registres (résultats intermédiaires) et de réordonnancement </a:t>
            </a:r>
          </a:p>
          <a:p>
            <a:pPr marL="457200" indent="-457200" algn="l">
              <a:buFont typeface="Arial" pitchFamily="34" charset="0"/>
              <a:buChar char="•"/>
            </a:pPr>
            <a:r>
              <a:rPr lang="fr-FR" sz="2400" b="1" dirty="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sym typeface="Wingdings"/>
              </a:rPr>
              <a:t>Etage de prédiction au </a:t>
            </a:r>
            <a:r>
              <a:rPr lang="fr-FR" sz="2400" b="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sym typeface="Wingdings"/>
              </a:rPr>
              <a:t>branchement</a:t>
            </a:r>
            <a:endParaRPr lang="fr-FR" sz="2400" dirty="0" smtClean="0">
              <a:latin typeface="Microsoft JhengHei Light" panose="020B0304030504040204" pitchFamily="34" charset="-120"/>
              <a:ea typeface="Microsoft JhengHei Light" panose="020B0304030504040204" pitchFamily="34" charset="-120"/>
              <a:sym typeface="Wingdings"/>
            </a:endParaRPr>
          </a:p>
          <a:p>
            <a:pPr marL="457200" indent="-457200" algn="l">
              <a:buFont typeface="Arial" pitchFamily="34" charset="0"/>
              <a:buChar char="•"/>
            </a:pPr>
            <a:r>
              <a:rPr lang="fr-FR" sz="2400" b="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sym typeface="Wingdings"/>
              </a:rPr>
              <a:t>Etage d’exécution RISC-</a:t>
            </a:r>
            <a:r>
              <a:rPr lang="fr-FR" sz="2400" b="1" dirty="0" err="1"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sym typeface="Wingdings"/>
              </a:rPr>
              <a:t>like</a:t>
            </a:r>
            <a:r>
              <a:rPr lang="fr-FR" sz="2400" b="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sym typeface="Wingdings"/>
              </a:rPr>
              <a:t> </a:t>
            </a:r>
            <a:r>
              <a:rPr lang="fr-FR" sz="2400" dirty="0">
                <a:latin typeface="Microsoft JhengHei Light" panose="020B0304030504040204" pitchFamily="34" charset="-120"/>
                <a:ea typeface="Microsoft JhengHei Light" panose="020B0304030504040204" pitchFamily="34" charset="-120"/>
                <a:sym typeface="Wingdings"/>
              </a:rPr>
              <a:t> </a:t>
            </a:r>
            <a:r>
              <a:rPr lang="fr-FR" sz="2400" dirty="0" smtClean="0">
                <a:latin typeface="Microsoft JhengHei Light" panose="020B0304030504040204" pitchFamily="34" charset="-120"/>
                <a:ea typeface="Microsoft JhengHei Light" panose="020B0304030504040204" pitchFamily="34" charset="-120"/>
                <a:sym typeface="Wingdings"/>
              </a:rPr>
              <a:t>même pour ISA CISC</a:t>
            </a:r>
            <a:endParaRPr lang="fr-FR" sz="2400" dirty="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endParaRPr>
          </a:p>
        </p:txBody>
      </p:sp>
      <p:sp>
        <p:nvSpPr>
          <p:cNvPr id="7"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99393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43</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558924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Architecture superscalaire</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800" dirty="0"/>
              <a:t> </a:t>
            </a:r>
            <a:r>
              <a:rPr lang="fr-FR" sz="2400" dirty="0" smtClean="0">
                <a:latin typeface="Microsoft JhengHei Light" panose="020B0304030504040204" pitchFamily="34" charset="-120"/>
                <a:ea typeface="Microsoft JhengHei Light" panose="020B0304030504040204" pitchFamily="34" charset="-120"/>
              </a:rPr>
              <a:t>Die d’un CPU de la génération Sandy Bridge </a:t>
            </a:r>
            <a:r>
              <a:rPr lang="fr-FR" sz="2400" dirty="0">
                <a:latin typeface="Microsoft JhengHei Light" panose="020B0304030504040204" pitchFamily="34" charset="-120"/>
                <a:ea typeface="Microsoft JhengHei Light" panose="020B0304030504040204" pitchFamily="34" charset="-120"/>
              </a:rPr>
              <a:t>de </a:t>
            </a:r>
            <a:r>
              <a:rPr lang="fr-FR" sz="2400" dirty="0" smtClean="0">
                <a:latin typeface="Microsoft JhengHei Light" panose="020B0304030504040204" pitchFamily="34" charset="-120"/>
                <a:ea typeface="Microsoft JhengHei Light" panose="020B0304030504040204" pitchFamily="34" charset="-120"/>
              </a:rPr>
              <a:t>Intel illustré pour un </a:t>
            </a:r>
            <a:r>
              <a:rPr lang="fr-FR" sz="2400" dirty="0" err="1" smtClean="0">
                <a:latin typeface="Microsoft JhengHei Light" panose="020B0304030504040204" pitchFamily="34" charset="-120"/>
                <a:ea typeface="Microsoft JhengHei Light" panose="020B0304030504040204" pitchFamily="34" charset="-120"/>
              </a:rPr>
              <a:t>core</a:t>
            </a:r>
            <a:r>
              <a:rPr lang="fr-FR" sz="2400" dirty="0" smtClean="0">
                <a:latin typeface="Microsoft JhengHei Light" panose="020B0304030504040204" pitchFamily="34" charset="-120"/>
                <a:ea typeface="Microsoft JhengHei Light" panose="020B0304030504040204" pitchFamily="34" charset="-120"/>
              </a:rPr>
              <a:t> i7</a:t>
            </a:r>
            <a:endParaRPr lang="fr-FR" sz="2400" dirty="0">
              <a:latin typeface="Microsoft JhengHei Light" panose="020B0304030504040204" pitchFamily="34" charset="-120"/>
              <a:ea typeface="Microsoft JhengHei Light" panose="020B0304030504040204" pitchFamily="34" charset="-120"/>
              <a:sym typeface="Wingdings"/>
            </a:endParaRPr>
          </a:p>
          <a:p>
            <a:pPr algn="l"/>
            <a:r>
              <a:rPr lang="fr-FR" sz="2800" dirty="0" smtClean="0"/>
              <a:t> </a:t>
            </a:r>
            <a:endParaRPr lang="fr-FR" sz="2800" i="1" dirty="0">
              <a:latin typeface="+mn-lt"/>
              <a:sym typeface="Wingdings"/>
            </a:endParaRPr>
          </a:p>
          <a:p>
            <a:pPr algn="l"/>
            <a:endParaRPr lang="fr-FR" sz="2800" dirty="0">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3310084"/>
            <a:ext cx="3855894" cy="1944216"/>
          </a:xfrm>
          <a:prstGeom prst="roundRect">
            <a:avLst>
              <a:gd name="adj" fmla="val 0"/>
            </a:avLst>
          </a:prstGeom>
          <a:solidFill>
            <a:srgbClr val="FFFFFF">
              <a:shade val="85000"/>
            </a:srgbClr>
          </a:solidFill>
          <a:ln w="12700">
            <a:noFill/>
          </a:ln>
          <a:effec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3503649"/>
            <a:ext cx="2762475" cy="2448419"/>
          </a:xfrm>
          <a:prstGeom prst="roundRect">
            <a:avLst>
              <a:gd name="adj" fmla="val 0"/>
            </a:avLst>
          </a:prstGeom>
          <a:solidFill>
            <a:srgbClr val="FFFFFF">
              <a:shade val="85000"/>
            </a:srgbClr>
          </a:solidFill>
          <a:ln>
            <a:noFill/>
          </a:ln>
          <a:effectLst/>
        </p:spPr>
      </p:pic>
      <p:sp>
        <p:nvSpPr>
          <p:cNvPr id="9" name="Rectangle 8"/>
          <p:cNvSpPr/>
          <p:nvPr/>
        </p:nvSpPr>
        <p:spPr>
          <a:xfrm>
            <a:off x="1185764" y="5943959"/>
            <a:ext cx="1584176"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Core i7 Intel die</a:t>
            </a:r>
            <a:endParaRPr lang="fr-FR" sz="1400" dirty="0">
              <a:latin typeface="Microsoft JhengHei Light" panose="020B0304030504040204" pitchFamily="34" charset="-120"/>
              <a:ea typeface="Microsoft JhengHei Light" panose="020B0304030504040204" pitchFamily="34" charset="-120"/>
            </a:endParaRPr>
          </a:p>
        </p:txBody>
      </p:sp>
      <p:sp>
        <p:nvSpPr>
          <p:cNvPr id="3" name="Right Arrow 2"/>
          <p:cNvSpPr/>
          <p:nvPr/>
        </p:nvSpPr>
        <p:spPr>
          <a:xfrm>
            <a:off x="3350110" y="3863836"/>
            <a:ext cx="1221889" cy="72008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4572000" y="5254300"/>
            <a:ext cx="3855894"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Sandy Bridge CPU/Core die</a:t>
            </a:r>
            <a:endParaRPr lang="fr-FR" sz="1400" dirty="0">
              <a:latin typeface="Microsoft JhengHei Light" panose="020B0304030504040204" pitchFamily="34" charset="-120"/>
              <a:ea typeface="Microsoft JhengHei Light" panose="020B0304030504040204" pitchFamily="34" charset="-120"/>
            </a:endParaRPr>
          </a:p>
        </p:txBody>
      </p:sp>
      <p:sp>
        <p:nvSpPr>
          <p:cNvPr id="12"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52485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44</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558924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Inconvénients </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endParaRPr lang="fr-FR" sz="2800" b="1" i="1" dirty="0" smtClean="0">
              <a:effectLst>
                <a:outerShdw blurRad="38100" dist="38100" dir="2700000" algn="tl">
                  <a:srgbClr val="000000">
                    <a:alpha val="43137"/>
                  </a:srgbClr>
                </a:outerShdw>
              </a:effectLst>
              <a:latin typeface="+mn-lt"/>
            </a:endParaRPr>
          </a:p>
          <a:p>
            <a:pPr algn="l"/>
            <a:endParaRPr lang="fr-FR" sz="2800" b="1" i="1" dirty="0">
              <a:effectLst>
                <a:outerShdw blurRad="38100" dist="38100" dir="2700000" algn="tl">
                  <a:srgbClr val="000000">
                    <a:alpha val="43137"/>
                  </a:srgbClr>
                </a:outerShdw>
              </a:effectLst>
              <a:latin typeface="+mn-lt"/>
            </a:endParaRPr>
          </a:p>
          <a:p>
            <a:pPr algn="l"/>
            <a:r>
              <a:rPr lang="fr-FR" sz="2800" dirty="0" smtClean="0"/>
              <a:t>	</a:t>
            </a:r>
            <a:r>
              <a:rPr lang="fr-FR" sz="2400" dirty="0" smtClean="0">
                <a:latin typeface="Microsoft JhengHei Light" panose="020B0304030504040204" pitchFamily="34" charset="-120"/>
                <a:ea typeface="Microsoft JhengHei Light" panose="020B0304030504040204" pitchFamily="34" charset="-120"/>
              </a:rPr>
              <a:t>Attention, cette grande polyvalence et complexité matérielle se paye par un manque de déterminisme voire de performance à l’exécution sur des traitements algorithmiques spécifiques. </a:t>
            </a:r>
            <a:r>
              <a:rPr lang="fr-FR" sz="24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Les GPP offrent un ratio performance de calcul ramené au coût et au Watt peu intéressant</a:t>
            </a:r>
            <a:r>
              <a:rPr lang="fr-FR" sz="2400" dirty="0" smtClean="0">
                <a:latin typeface="Microsoft JhengHei Light" panose="020B0304030504040204" pitchFamily="34" charset="-120"/>
                <a:ea typeface="Microsoft JhengHei Light" panose="020B0304030504040204" pitchFamily="34" charset="-120"/>
              </a:rPr>
              <a:t>. Ils sont pensés pour porter un </a:t>
            </a:r>
            <a:r>
              <a:rPr lang="fr-FR" sz="2400" i="1" dirty="0" smtClean="0">
                <a:latin typeface="Microsoft JhengHei Light" panose="020B0304030504040204" pitchFamily="34" charset="-120"/>
                <a:ea typeface="Microsoft JhengHei Light" panose="020B0304030504040204" pitchFamily="34" charset="-120"/>
              </a:rPr>
              <a:t>OS </a:t>
            </a:r>
            <a:r>
              <a:rPr lang="fr-FR" sz="2400" dirty="0" smtClean="0">
                <a:latin typeface="Microsoft JhengHei Light" panose="020B0304030504040204" pitchFamily="34" charset="-120"/>
                <a:ea typeface="Microsoft JhengHei Light" panose="020B0304030504040204" pitchFamily="34" charset="-120"/>
              </a:rPr>
              <a:t>(</a:t>
            </a:r>
            <a:r>
              <a:rPr lang="fr-FR" sz="2400" i="1" dirty="0" smtClean="0">
                <a:latin typeface="Microsoft JhengHei Light" panose="020B0304030504040204" pitchFamily="34" charset="-120"/>
                <a:ea typeface="Microsoft JhengHei Light" panose="020B0304030504040204" pitchFamily="34" charset="-120"/>
              </a:rPr>
              <a:t>Operating System</a:t>
            </a:r>
            <a:r>
              <a:rPr lang="fr-FR" sz="2400" dirty="0" smtClean="0">
                <a:latin typeface="Microsoft JhengHei Light" panose="020B0304030504040204" pitchFamily="34" charset="-120"/>
                <a:ea typeface="Microsoft JhengHei Light" panose="020B0304030504040204" pitchFamily="34" charset="-120"/>
              </a:rPr>
              <a:t>) évolué et exécuter du code applicatif. Prenons les exemples des applications de traitement du son, traitement d’image, traitement vidéo, traitement d’antenne … pour lesquels ils ne sont pas spécialisés</a:t>
            </a:r>
            <a:endParaRPr lang="fr-FR" sz="2400" dirty="0">
              <a:latin typeface="Microsoft JhengHei Light" panose="020B0304030504040204" pitchFamily="34" charset="-120"/>
              <a:ea typeface="Microsoft JhengHei Light" panose="020B0304030504040204" pitchFamily="34" charset="-120"/>
              <a:sym typeface="Wingdings"/>
            </a:endParaRPr>
          </a:p>
          <a:p>
            <a:pPr algn="l"/>
            <a:r>
              <a:rPr lang="fr-FR" sz="2800" dirty="0" smtClean="0"/>
              <a:t> </a:t>
            </a:r>
            <a:endParaRPr lang="fr-FR" sz="2800" i="1" dirty="0">
              <a:latin typeface="+mn-lt"/>
              <a:sym typeface="Wingdings"/>
            </a:endParaRPr>
          </a:p>
          <a:p>
            <a:pPr algn="l"/>
            <a:endParaRPr lang="fr-FR" sz="2800" dirty="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9829" y="1268760"/>
            <a:ext cx="1234171" cy="836343"/>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976" y="1988840"/>
            <a:ext cx="864096" cy="864096"/>
          </a:xfrm>
          <a:prstGeom prst="rect">
            <a:avLst/>
          </a:prstGeom>
        </p:spPr>
      </p:pic>
      <p:sp>
        <p:nvSpPr>
          <p:cNvPr id="10"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108068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45</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288032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Cache processeur</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800" dirty="0"/>
              <a:t> </a:t>
            </a:r>
            <a:r>
              <a:rPr lang="fr-FR" sz="2400" dirty="0" smtClean="0">
                <a:latin typeface="Microsoft JhengHei Light" panose="020B0304030504040204" pitchFamily="34" charset="-120"/>
                <a:ea typeface="Microsoft JhengHei Light" panose="020B0304030504040204" pitchFamily="34" charset="-120"/>
              </a:rPr>
              <a:t>Chaque CPU (Cœur ou Core) est marié avec son cache. Rappel important fait au tableau concernant le cache processeur. Question typique durant des phases de recrutement réalisées par des équipes techniques !</a:t>
            </a:r>
            <a:endParaRPr lang="fr-FR" sz="2400" dirty="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4307173"/>
            <a:ext cx="2520280" cy="2293944"/>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73573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
          <p:cNvSpPr txBox="1">
            <a:spLocks/>
          </p:cNvSpPr>
          <p:nvPr/>
        </p:nvSpPr>
        <p:spPr>
          <a:xfrm>
            <a:off x="323528" y="1268760"/>
            <a:ext cx="8496944" cy="64807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 savoir !</a:t>
            </a:r>
            <a:endParaRPr lang="fr-FR" sz="2800" dirty="0">
              <a:solidFill>
                <a:schemeClr val="accent5">
                  <a:lumMod val="60000"/>
                  <a:lumOff val="40000"/>
                </a:schemeClr>
              </a:solidFill>
              <a:latin typeface="Bauhaus 93" pitchFamily="82" charset="0"/>
            </a:endParaRPr>
          </a:p>
          <a:p>
            <a:pPr algn="l"/>
            <a:endParaRPr lang="fr-FR" sz="2800" dirty="0">
              <a:latin typeface="+mn-lt"/>
            </a:endParaRPr>
          </a:p>
        </p:txBody>
      </p:sp>
      <p:sp>
        <p:nvSpPr>
          <p:cNvPr id="31" name="Rectangle 30"/>
          <p:cNvSpPr/>
          <p:nvPr/>
        </p:nvSpPr>
        <p:spPr>
          <a:xfrm>
            <a:off x="323528" y="3212976"/>
            <a:ext cx="1368152" cy="7920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Title 3"/>
          <p:cNvSpPr txBox="1">
            <a:spLocks/>
          </p:cNvSpPr>
          <p:nvPr/>
        </p:nvSpPr>
        <p:spPr>
          <a:xfrm>
            <a:off x="334303" y="3355356"/>
            <a:ext cx="133937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b="1" dirty="0" smtClean="0">
                <a:solidFill>
                  <a:schemeClr val="bg1"/>
                </a:solidFill>
                <a:latin typeface="+mn-lt"/>
              </a:rPr>
              <a:t>CPU</a:t>
            </a:r>
          </a:p>
        </p:txBody>
      </p:sp>
      <p:sp>
        <p:nvSpPr>
          <p:cNvPr id="33" name="Rectangle 32"/>
          <p:cNvSpPr/>
          <p:nvPr/>
        </p:nvSpPr>
        <p:spPr>
          <a:xfrm>
            <a:off x="323528" y="4556897"/>
            <a:ext cx="2937314" cy="3842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itle 3"/>
          <p:cNvSpPr txBox="1">
            <a:spLocks/>
          </p:cNvSpPr>
          <p:nvPr/>
        </p:nvSpPr>
        <p:spPr>
          <a:xfrm>
            <a:off x="321721" y="4586632"/>
            <a:ext cx="294092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L2 CACHE</a:t>
            </a:r>
          </a:p>
        </p:txBody>
      </p:sp>
      <p:sp>
        <p:nvSpPr>
          <p:cNvPr id="36" name="Rectangle 35"/>
          <p:cNvSpPr/>
          <p:nvPr/>
        </p:nvSpPr>
        <p:spPr>
          <a:xfrm>
            <a:off x="323529" y="5060953"/>
            <a:ext cx="2952328" cy="38427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itle 3"/>
          <p:cNvSpPr txBox="1">
            <a:spLocks/>
          </p:cNvSpPr>
          <p:nvPr/>
        </p:nvSpPr>
        <p:spPr>
          <a:xfrm>
            <a:off x="323529" y="5095570"/>
            <a:ext cx="295232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Memory and I/O Controller</a:t>
            </a:r>
          </a:p>
        </p:txBody>
      </p:sp>
      <p:sp>
        <p:nvSpPr>
          <p:cNvPr id="38" name="Rectangle 37"/>
          <p:cNvSpPr/>
          <p:nvPr/>
        </p:nvSpPr>
        <p:spPr>
          <a:xfrm>
            <a:off x="165908" y="3081262"/>
            <a:ext cx="3258438" cy="2544169"/>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2740270" y="2765531"/>
            <a:ext cx="684076" cy="315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Title 3"/>
          <p:cNvSpPr txBox="1">
            <a:spLocks/>
          </p:cNvSpPr>
          <p:nvPr/>
        </p:nvSpPr>
        <p:spPr>
          <a:xfrm>
            <a:off x="2740270" y="2765531"/>
            <a:ext cx="684076"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GPP</a:t>
            </a:r>
          </a:p>
        </p:txBody>
      </p:sp>
      <p:sp>
        <p:nvSpPr>
          <p:cNvPr id="41" name="Up-Down Arrow 4"/>
          <p:cNvSpPr/>
          <p:nvPr/>
        </p:nvSpPr>
        <p:spPr>
          <a:xfrm>
            <a:off x="1223628" y="5451669"/>
            <a:ext cx="1152128" cy="332256"/>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319915" y="4088845"/>
            <a:ext cx="1368152" cy="3842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itle 3"/>
          <p:cNvSpPr txBox="1">
            <a:spLocks/>
          </p:cNvSpPr>
          <p:nvPr/>
        </p:nvSpPr>
        <p:spPr>
          <a:xfrm>
            <a:off x="316302" y="4083368"/>
            <a:ext cx="137537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L1 CACHE</a:t>
            </a:r>
          </a:p>
        </p:txBody>
      </p:sp>
      <p:sp>
        <p:nvSpPr>
          <p:cNvPr id="44" name="Rectangle 43"/>
          <p:cNvSpPr/>
          <p:nvPr/>
        </p:nvSpPr>
        <p:spPr>
          <a:xfrm>
            <a:off x="1910693" y="3222974"/>
            <a:ext cx="1368152" cy="7920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Title 3"/>
          <p:cNvSpPr txBox="1">
            <a:spLocks/>
          </p:cNvSpPr>
          <p:nvPr/>
        </p:nvSpPr>
        <p:spPr>
          <a:xfrm>
            <a:off x="1921468" y="3365354"/>
            <a:ext cx="133937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b="1" dirty="0" smtClean="0">
                <a:solidFill>
                  <a:schemeClr val="bg1"/>
                </a:solidFill>
                <a:latin typeface="+mn-lt"/>
              </a:rPr>
              <a:t>CPU</a:t>
            </a:r>
          </a:p>
        </p:txBody>
      </p:sp>
      <p:sp>
        <p:nvSpPr>
          <p:cNvPr id="46" name="Rectangle 45"/>
          <p:cNvSpPr/>
          <p:nvPr/>
        </p:nvSpPr>
        <p:spPr>
          <a:xfrm>
            <a:off x="1907080" y="4098843"/>
            <a:ext cx="1368152" cy="3842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Title 3"/>
          <p:cNvSpPr txBox="1">
            <a:spLocks/>
          </p:cNvSpPr>
          <p:nvPr/>
        </p:nvSpPr>
        <p:spPr>
          <a:xfrm>
            <a:off x="1903467" y="4093366"/>
            <a:ext cx="137537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L1 CACHE</a:t>
            </a:r>
          </a:p>
        </p:txBody>
      </p:sp>
      <p:sp>
        <p:nvSpPr>
          <p:cNvPr id="48"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46</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49" name="Rectangular Callout 6"/>
          <p:cNvSpPr/>
          <p:nvPr/>
        </p:nvSpPr>
        <p:spPr>
          <a:xfrm>
            <a:off x="3802112" y="1849616"/>
            <a:ext cx="5341888" cy="1867415"/>
          </a:xfrm>
          <a:prstGeom prst="wedgeRectCallout">
            <a:avLst>
              <a:gd name="adj1" fmla="val -63658"/>
              <a:gd name="adj2" fmla="val 53431"/>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3810372" y="1798855"/>
            <a:ext cx="5333628" cy="1631216"/>
          </a:xfrm>
          <a:prstGeom prst="rect">
            <a:avLst/>
          </a:prstGeom>
          <a:solidFill>
            <a:srgbClr val="FFFF99"/>
          </a:solidFill>
        </p:spPr>
        <p:txBody>
          <a:bodyPr wrap="square">
            <a:spAutoFit/>
          </a:bodyPr>
          <a:lstStyle/>
          <a:p>
            <a:r>
              <a:rPr lang="fr-FR" sz="20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CPU Superscalaire :</a:t>
            </a:r>
          </a:p>
          <a:p>
            <a:pPr marL="457200" indent="-457200">
              <a:buFont typeface="Arial" pitchFamily="34" charset="0"/>
              <a:buChar char="•"/>
            </a:pPr>
            <a:r>
              <a:rPr lang="fr-FR" sz="2000" dirty="0">
                <a:latin typeface="Microsoft JhengHei Light" panose="020B0304030504040204" pitchFamily="34" charset="-120"/>
                <a:ea typeface="Microsoft JhengHei Light" panose="020B0304030504040204" pitchFamily="34" charset="-120"/>
              </a:rPr>
              <a:t>Exécution </a:t>
            </a:r>
            <a:r>
              <a:rPr lang="fr-FR" sz="2000" i="1" dirty="0">
                <a:latin typeface="Microsoft JhengHei Light" panose="020B0304030504040204" pitchFamily="34" charset="-120"/>
                <a:ea typeface="Microsoft JhengHei Light" panose="020B0304030504040204" pitchFamily="34" charset="-120"/>
              </a:rPr>
              <a:t>Out Of </a:t>
            </a:r>
            <a:r>
              <a:rPr lang="fr-FR" sz="2000" i="1" dirty="0" err="1" smtClean="0">
                <a:latin typeface="Microsoft JhengHei Light" panose="020B0304030504040204" pitchFamily="34" charset="-120"/>
                <a:ea typeface="Microsoft JhengHei Light" panose="020B0304030504040204" pitchFamily="34" charset="-120"/>
              </a:rPr>
              <a:t>Order</a:t>
            </a:r>
            <a:endParaRPr lang="fr-FR" sz="2000" dirty="0" smtClean="0">
              <a:latin typeface="Microsoft JhengHei Light" panose="020B0304030504040204" pitchFamily="34" charset="-120"/>
              <a:ea typeface="Microsoft JhengHei Light" panose="020B0304030504040204" pitchFamily="34" charset="-120"/>
            </a:endParaRPr>
          </a:p>
          <a:p>
            <a:pPr marL="457200" indent="-457200">
              <a:buFont typeface="Arial" pitchFamily="34" charset="0"/>
              <a:buChar char="•"/>
            </a:pPr>
            <a:r>
              <a:rPr lang="fr-FR" sz="2000" dirty="0" smtClean="0">
                <a:latin typeface="Microsoft JhengHei Light" panose="020B0304030504040204" pitchFamily="34" charset="-120"/>
                <a:ea typeface="Microsoft JhengHei Light" panose="020B0304030504040204" pitchFamily="34" charset="-120"/>
              </a:rPr>
              <a:t>Prédiction branchement</a:t>
            </a:r>
          </a:p>
          <a:p>
            <a:pPr marL="457200" indent="-457200">
              <a:buFont typeface="Arial" pitchFamily="34" charset="0"/>
              <a:buChar char="•"/>
            </a:pPr>
            <a:r>
              <a:rPr lang="fr-FR" sz="2000" dirty="0" smtClean="0">
                <a:latin typeface="Microsoft JhengHei Light" panose="020B0304030504040204" pitchFamily="34" charset="-120"/>
                <a:ea typeface="Microsoft JhengHei Light" panose="020B0304030504040204" pitchFamily="34" charset="-120"/>
              </a:rPr>
              <a:t>Non déterministe</a:t>
            </a:r>
          </a:p>
          <a:p>
            <a:pPr marL="457200" indent="-457200">
              <a:buFont typeface="Arial" pitchFamily="34" charset="0"/>
              <a:buChar char="•"/>
            </a:pPr>
            <a:r>
              <a:rPr lang="fr-FR" sz="2000" dirty="0" smtClean="0">
                <a:latin typeface="Microsoft JhengHei Light" panose="020B0304030504040204" pitchFamily="34" charset="-120"/>
                <a:ea typeface="Microsoft JhengHei Light" panose="020B0304030504040204" pitchFamily="34" charset="-120"/>
              </a:rPr>
              <a:t>Mauvais ratio Watt/puissance calcul </a:t>
            </a:r>
          </a:p>
        </p:txBody>
      </p:sp>
      <p:sp>
        <p:nvSpPr>
          <p:cNvPr id="51" name="Rectangular Callout 25"/>
          <p:cNvSpPr/>
          <p:nvPr/>
        </p:nvSpPr>
        <p:spPr>
          <a:xfrm>
            <a:off x="3789660" y="3842804"/>
            <a:ext cx="5354340" cy="3015196"/>
          </a:xfrm>
          <a:prstGeom prst="wedgeRectCallout">
            <a:avLst>
              <a:gd name="adj1" fmla="val -61484"/>
              <a:gd name="adj2" fmla="val -36820"/>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3797920" y="3827518"/>
            <a:ext cx="5176316" cy="2677656"/>
          </a:xfrm>
          <a:prstGeom prst="rect">
            <a:avLst/>
          </a:prstGeom>
        </p:spPr>
        <p:txBody>
          <a:bodyPr wrap="square">
            <a:spAutoFit/>
          </a:bodyPr>
          <a:lstStyle/>
          <a:p>
            <a:r>
              <a:rPr lang="fr-FR" sz="20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Mémoire :</a:t>
            </a:r>
          </a:p>
          <a:p>
            <a:pPr marL="342900" indent="-342900">
              <a:buFont typeface="Arial" pitchFamily="34" charset="0"/>
              <a:buChar char="•"/>
            </a:pPr>
            <a:r>
              <a:rPr lang="fr-FR" sz="2000" dirty="0" smtClean="0">
                <a:latin typeface="Microsoft JhengHei UI Light" panose="020B0304030504040204" pitchFamily="34" charset="-120"/>
                <a:ea typeface="Microsoft JhengHei UI Light" panose="020B0304030504040204" pitchFamily="34" charset="-120"/>
              </a:rPr>
              <a:t>Modèle mémoire partagée UMA</a:t>
            </a:r>
            <a:endParaRPr lang="fr-FR" sz="2000" dirty="0">
              <a:latin typeface="Microsoft JhengHei UI Light" panose="020B0304030504040204" pitchFamily="34" charset="-120"/>
              <a:ea typeface="Microsoft JhengHei UI Light" panose="020B0304030504040204" pitchFamily="34" charset="-120"/>
            </a:endParaRPr>
          </a:p>
          <a:p>
            <a:pPr marL="342900" indent="-342900">
              <a:buFont typeface="Arial" pitchFamily="34" charset="0"/>
              <a:buChar char="•"/>
            </a:pPr>
            <a:r>
              <a:rPr lang="fr-FR" sz="2000" dirty="0" smtClean="0">
                <a:latin typeface="Microsoft JhengHei UI Light" panose="020B0304030504040204" pitchFamily="34" charset="-120"/>
                <a:ea typeface="Microsoft JhengHei UI Light" panose="020B0304030504040204" pitchFamily="34" charset="-120"/>
              </a:rPr>
              <a:t>Cache processeur :</a:t>
            </a:r>
          </a:p>
          <a:p>
            <a:pPr marL="800100" lvl="1" indent="-342900">
              <a:buFont typeface="Arial" pitchFamily="34" charset="0"/>
              <a:buChar char="•"/>
            </a:pPr>
            <a:r>
              <a:rPr lang="fr-FR" dirty="0" smtClean="0">
                <a:latin typeface="Microsoft JhengHei UI Light" panose="020B0304030504040204" pitchFamily="34" charset="-120"/>
                <a:ea typeface="Microsoft JhengHei UI Light" panose="020B0304030504040204" pitchFamily="34" charset="-120"/>
              </a:rPr>
              <a:t>Technologies et transferts rapides</a:t>
            </a:r>
          </a:p>
          <a:p>
            <a:pPr marL="800100" lvl="1" indent="-342900">
              <a:buFont typeface="Arial" pitchFamily="34" charset="0"/>
              <a:buChar char="•"/>
            </a:pPr>
            <a:r>
              <a:rPr lang="fr-FR" dirty="0" smtClean="0">
                <a:latin typeface="Microsoft JhengHei UI Light" panose="020B0304030504040204" pitchFamily="34" charset="-120"/>
                <a:ea typeface="Microsoft JhengHei UI Light" panose="020B0304030504040204" pitchFamily="34" charset="-120"/>
              </a:rPr>
              <a:t>Copies d’informations depuis la mémoire principale (</a:t>
            </a:r>
            <a:r>
              <a:rPr lang="fr-FR" i="1" dirty="0" smtClean="0">
                <a:latin typeface="Microsoft JhengHei UI Light" panose="020B0304030504040204" pitchFamily="34" charset="-120"/>
                <a:ea typeface="Microsoft JhengHei UI Light" panose="020B0304030504040204" pitchFamily="34" charset="-120"/>
              </a:rPr>
              <a:t>DATA </a:t>
            </a:r>
            <a:r>
              <a:rPr lang="fr-FR" dirty="0" smtClean="0">
                <a:latin typeface="Microsoft JhengHei UI Light" panose="020B0304030504040204" pitchFamily="34" charset="-120"/>
                <a:ea typeface="Microsoft JhengHei UI Light" panose="020B0304030504040204" pitchFamily="34" charset="-120"/>
              </a:rPr>
              <a:t>ou </a:t>
            </a:r>
            <a:r>
              <a:rPr lang="fr-FR" i="1" dirty="0" smtClean="0">
                <a:latin typeface="Microsoft JhengHei UI Light" panose="020B0304030504040204" pitchFamily="34" charset="-120"/>
                <a:ea typeface="Microsoft JhengHei UI Light" panose="020B0304030504040204" pitchFamily="34" charset="-120"/>
              </a:rPr>
              <a:t>INST.</a:t>
            </a:r>
            <a:r>
              <a:rPr lang="fr-FR" dirty="0" smtClean="0">
                <a:latin typeface="Microsoft JhengHei UI Light" panose="020B0304030504040204" pitchFamily="34" charset="-120"/>
                <a:ea typeface="Microsoft JhengHei UI Light" panose="020B0304030504040204" pitchFamily="34" charset="-120"/>
              </a:rPr>
              <a:t>)</a:t>
            </a:r>
          </a:p>
          <a:p>
            <a:pPr marL="800100" lvl="1" indent="-342900">
              <a:buFont typeface="Arial" pitchFamily="34" charset="0"/>
              <a:buChar char="•"/>
            </a:pPr>
            <a:r>
              <a:rPr lang="fr-FR" dirty="0" smtClean="0">
                <a:latin typeface="Microsoft JhengHei UI Light" panose="020B0304030504040204" pitchFamily="34" charset="-120"/>
                <a:ea typeface="Microsoft JhengHei UI Light" panose="020B0304030504040204" pitchFamily="34" charset="-120"/>
              </a:rPr>
              <a:t>Intelligence déportée dans les contrôleurs de caches (</a:t>
            </a:r>
            <a:r>
              <a:rPr lang="fr-FR" i="1" dirty="0" smtClean="0">
                <a:latin typeface="Microsoft JhengHei UI Light" panose="020B0304030504040204" pitchFamily="34" charset="-120"/>
                <a:ea typeface="Microsoft JhengHei UI Light" panose="020B0304030504040204" pitchFamily="34" charset="-120"/>
              </a:rPr>
              <a:t>LRU</a:t>
            </a:r>
            <a:r>
              <a:rPr lang="fr-FR" dirty="0" smtClean="0">
                <a:latin typeface="Microsoft JhengHei UI Light" panose="020B0304030504040204" pitchFamily="34" charset="-120"/>
                <a:ea typeface="Microsoft JhengHei UI Light" panose="020B0304030504040204" pitchFamily="34" charset="-120"/>
              </a:rPr>
              <a:t>)</a:t>
            </a:r>
          </a:p>
          <a:p>
            <a:pPr marL="800100" lvl="1" indent="-342900">
              <a:buFont typeface="Arial" pitchFamily="34" charset="0"/>
              <a:buChar char="•"/>
            </a:pPr>
            <a:r>
              <a:rPr lang="fr-FR" dirty="0" smtClean="0">
                <a:latin typeface="Microsoft JhengHei UI Light" panose="020B0304030504040204" pitchFamily="34" charset="-120"/>
                <a:ea typeface="Microsoft JhengHei UI Light" panose="020B0304030504040204" pitchFamily="34" charset="-120"/>
              </a:rPr>
              <a:t>Non déterministe</a:t>
            </a:r>
          </a:p>
        </p:txBody>
      </p:sp>
      <p:sp>
        <p:nvSpPr>
          <p:cNvPr id="53"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41984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47</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280831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Acteurs et marchés</a:t>
            </a:r>
            <a:endParaRPr lang="fr-FR" sz="2800" dirty="0">
              <a:solidFill>
                <a:schemeClr val="accent5">
                  <a:lumMod val="75000"/>
                </a:schemeClr>
              </a:solidFill>
              <a:latin typeface="Bauhaus 93" pitchFamily="82" charset="0"/>
            </a:endParaRP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Le leader incontesté du marché des GPP est Intel. Son principal concurrent sur le marché des ordinateurs personnels est AMD</a:t>
            </a:r>
            <a:endParaRPr lang="fr-FR" sz="2400" dirty="0">
              <a:latin typeface="Microsoft JhengHei Light" panose="020B0304030504040204" pitchFamily="34" charset="-120"/>
              <a:ea typeface="Microsoft JhengHei Light" panose="020B0304030504040204" pitchFamily="34" charset="-120"/>
            </a:endParaRPr>
          </a:p>
        </p:txBody>
      </p:sp>
      <p:sp>
        <p:nvSpPr>
          <p:cNvPr id="19" name="Rectangle 18"/>
          <p:cNvSpPr/>
          <p:nvPr/>
        </p:nvSpPr>
        <p:spPr>
          <a:xfrm>
            <a:off x="2235056" y="6568451"/>
            <a:ext cx="4673888" cy="307777"/>
          </a:xfrm>
          <a:prstGeom prst="rect">
            <a:avLst/>
          </a:prstGeom>
        </p:spPr>
        <p:txBody>
          <a:bodyPr wrap="square">
            <a:spAutoFit/>
          </a:bodyPr>
          <a:lstStyle/>
          <a:p>
            <a:pPr algn="ctr"/>
            <a:r>
              <a:rPr lang="fr-FR" sz="1400" b="1" i="1" dirty="0">
                <a:latin typeface="Microsoft JhengHei Light" panose="020B0304030504040204" pitchFamily="34" charset="-120"/>
                <a:ea typeface="Microsoft JhengHei Light" panose="020B0304030504040204" pitchFamily="34" charset="-120"/>
                <a:hlinkClick r:id="rId3"/>
              </a:rPr>
              <a:t>https://www.cpubenchmark.net/market_share.html</a:t>
            </a:r>
            <a:endParaRPr lang="fr-FR" sz="1400" b="1" i="1" dirty="0">
              <a:latin typeface="Microsoft JhengHei Light" panose="020B0304030504040204" pitchFamily="34" charset="-120"/>
              <a:ea typeface="Microsoft JhengHei Light" panose="020B0304030504040204" pitchFamily="34" charset="-120"/>
            </a:endParaRPr>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9752" y="3612722"/>
            <a:ext cx="4383813" cy="2936162"/>
          </a:xfrm>
          <a:prstGeom prst="rect">
            <a:avLst/>
          </a:prstGeom>
        </p:spPr>
      </p:pic>
      <p:sp>
        <p:nvSpPr>
          <p:cNvPr id="10"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413552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48</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10"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1318143"/>
            <a:ext cx="5616624" cy="5616624"/>
          </a:xfrm>
          <a:prstGeom prst="rect">
            <a:avLst/>
          </a:prstGeom>
        </p:spPr>
      </p:pic>
      <p:sp>
        <p:nvSpPr>
          <p:cNvPr id="11" name="Rectangle 10"/>
          <p:cNvSpPr/>
          <p:nvPr/>
        </p:nvSpPr>
        <p:spPr>
          <a:xfrm>
            <a:off x="2443163" y="3068960"/>
            <a:ext cx="4032448" cy="1862048"/>
          </a:xfrm>
          <a:prstGeom prst="rect">
            <a:avLst/>
          </a:prstGeom>
        </p:spPr>
        <p:txBody>
          <a:bodyPr wrap="square">
            <a:spAutoFit/>
          </a:bodyPr>
          <a:lstStyle/>
          <a:p>
            <a:pPr algn="ctr"/>
            <a:r>
              <a:rPr lang="fr-FR" sz="11500" dirty="0" smtClean="0">
                <a:solidFill>
                  <a:schemeClr val="bg1"/>
                </a:solidFill>
                <a:latin typeface="Bauhaus 93" pitchFamily="82" charset="0"/>
              </a:rPr>
              <a:t>AP</a:t>
            </a:r>
            <a:endParaRPr lang="fr-FR" sz="11500" dirty="0">
              <a:solidFill>
                <a:schemeClr val="bg1"/>
              </a:solidFill>
            </a:endParaRPr>
          </a:p>
        </p:txBody>
      </p:sp>
    </p:spTree>
    <p:extLst>
      <p:ext uri="{BB962C8B-B14F-4D97-AF65-F5344CB8AC3E}">
        <p14:creationId xmlns:p14="http://schemas.microsoft.com/office/powerpoint/2010/main" val="424780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49</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316835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Application Processor</a:t>
            </a:r>
          </a:p>
          <a:p>
            <a:pPr algn="l"/>
            <a:endParaRPr lang="fr-FR" sz="2400" b="1" i="1" dirty="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endParaRPr>
          </a:p>
          <a:p>
            <a:pPr algn="l"/>
            <a:r>
              <a:rPr lang="fr-FR" sz="24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	</a:t>
            </a:r>
            <a:r>
              <a:rPr lang="fr-FR" sz="2400" dirty="0" smtClean="0">
                <a:latin typeface="Microsoft JhengHei Light" panose="020B0304030504040204" pitchFamily="34" charset="-120"/>
                <a:ea typeface="Microsoft JhengHei Light" panose="020B0304030504040204" pitchFamily="34" charset="-120"/>
              </a:rPr>
              <a:t>Le marché des AP (Application Processor), processeurs riches en fonctionnalités et services matériels de type SoC (System on Chip), reste un marché récent qui a vu son envole avec celui des terminaux mobiles (smartphone, </a:t>
            </a:r>
            <a:r>
              <a:rPr lang="fr-FR" sz="2400" dirty="0" err="1" smtClean="0">
                <a:latin typeface="Microsoft JhengHei Light" panose="020B0304030504040204" pitchFamily="34" charset="-120"/>
                <a:ea typeface="Microsoft JhengHei Light" panose="020B0304030504040204" pitchFamily="34" charset="-120"/>
              </a:rPr>
              <a:t>phablette</a:t>
            </a:r>
            <a:r>
              <a:rPr lang="fr-FR" sz="2400" dirty="0" smtClean="0">
                <a:latin typeface="Microsoft JhengHei Light" panose="020B0304030504040204" pitchFamily="34" charset="-120"/>
                <a:ea typeface="Microsoft JhengHei Light" panose="020B0304030504040204" pitchFamily="34" charset="-120"/>
              </a:rPr>
              <a:t> et tablette)</a:t>
            </a:r>
            <a:endParaRPr lang="fr-FR" sz="2400" dirty="0">
              <a:latin typeface="Microsoft JhengHei Light" panose="020B0304030504040204" pitchFamily="34" charset="-120"/>
              <a:ea typeface="Microsoft JhengHei Light" panose="020B0304030504040204" pitchFamily="34" charset="-120"/>
              <a:sym typeface="Wingdings"/>
            </a:endParaRPr>
          </a:p>
        </p:txBody>
      </p:sp>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5610" y="5649750"/>
            <a:ext cx="718067" cy="718067"/>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5610" y="4239392"/>
            <a:ext cx="2100229" cy="1181380"/>
          </a:xfrm>
          <a:prstGeom prst="rect">
            <a:avLst/>
          </a:prstGeom>
        </p:spPr>
      </p:pic>
      <p:pic>
        <p:nvPicPr>
          <p:cNvPr id="10" name="Imag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0753" y="5645206"/>
            <a:ext cx="1296144" cy="728721"/>
          </a:xfrm>
          <a:prstGeom prst="rect">
            <a:avLst/>
          </a:prstGeom>
        </p:spPr>
      </p:pic>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26897" y="4239392"/>
            <a:ext cx="1790189" cy="1181380"/>
          </a:xfrm>
          <a:prstGeom prst="rect">
            <a:avLst/>
          </a:prstGeom>
        </p:spPr>
      </p:pic>
      <p:pic>
        <p:nvPicPr>
          <p:cNvPr id="12" name="Imag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39952" y="5645206"/>
            <a:ext cx="1483931" cy="722611"/>
          </a:xfrm>
          <a:prstGeom prst="rect">
            <a:avLst/>
          </a:prstGeom>
        </p:spPr>
      </p:pic>
      <p:pic>
        <p:nvPicPr>
          <p:cNvPr id="2" name="Imag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68144" y="4221088"/>
            <a:ext cx="2519636" cy="2146729"/>
          </a:xfrm>
          <a:prstGeom prst="rect">
            <a:avLst/>
          </a:prstGeom>
        </p:spPr>
      </p:pic>
      <p:sp>
        <p:nvSpPr>
          <p:cNvPr id="14"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58236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
          <p:cNvSpPr txBox="1">
            <a:spLocks/>
          </p:cNvSpPr>
          <p:nvPr/>
        </p:nvSpPr>
        <p:spPr>
          <a:xfrm>
            <a:off x="0" y="1268760"/>
            <a:ext cx="8496944" cy="52800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Familles de Processeurs Numériques</a:t>
            </a:r>
          </a:p>
          <a:p>
            <a:pPr algn="l"/>
            <a:endParaRPr lang="fr-FR" sz="2800" dirty="0">
              <a:latin typeface="+mn-lt"/>
              <a:sym typeface="Wingdings"/>
            </a:endParaRPr>
          </a:p>
          <a:p>
            <a:pPr algn="l"/>
            <a:endParaRPr lang="fr-FR" sz="2800" dirty="0">
              <a:latin typeface="+mn-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5605" y="1273207"/>
            <a:ext cx="724529" cy="724529"/>
          </a:xfrm>
          <a:prstGeom prst="rect">
            <a:avLst/>
          </a:prstGeom>
        </p:spPr>
      </p:pic>
      <p:sp>
        <p:nvSpPr>
          <p:cNvPr id="43" name="Rectangle 42"/>
          <p:cNvSpPr/>
          <p:nvPr/>
        </p:nvSpPr>
        <p:spPr>
          <a:xfrm>
            <a:off x="8566532" y="1343083"/>
            <a:ext cx="402674" cy="584775"/>
          </a:xfrm>
          <a:prstGeom prst="rect">
            <a:avLst/>
          </a:prstGeom>
        </p:spPr>
        <p:txBody>
          <a:bodyPr wrap="none">
            <a:spAutoFit/>
          </a:bodyPr>
          <a:lstStyle/>
          <a:p>
            <a:r>
              <a:rPr lang="fr-FR" sz="3200" dirty="0" smtClean="0">
                <a:solidFill>
                  <a:schemeClr val="bg1"/>
                </a:solidFill>
                <a:latin typeface="Bauhaus 93" pitchFamily="82" charset="0"/>
              </a:rPr>
              <a:t>?</a:t>
            </a:r>
            <a:endParaRPr lang="fr-FR" sz="3200" dirty="0">
              <a:solidFill>
                <a:schemeClr val="bg1"/>
              </a:solidFill>
            </a:endParaRPr>
          </a:p>
        </p:txBody>
      </p:sp>
      <p:sp>
        <p:nvSpPr>
          <p:cNvPr id="48" name="Title 3"/>
          <p:cNvSpPr txBox="1">
            <a:spLocks/>
          </p:cNvSpPr>
          <p:nvPr/>
        </p:nvSpPr>
        <p:spPr>
          <a:xfrm>
            <a:off x="251780" y="2593809"/>
            <a:ext cx="3274117" cy="62899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Architectures Généralistes</a:t>
            </a:r>
          </a:p>
          <a:p>
            <a:r>
              <a:rPr lang="fr-FR" sz="1600" dirty="0" smtClean="0">
                <a:latin typeface="Microsoft JhengHei UI Light" panose="020B0304030504040204" pitchFamily="34" charset="-120"/>
                <a:ea typeface="Microsoft JhengHei UI Light" panose="020B0304030504040204" pitchFamily="34" charset="-120"/>
              </a:rPr>
              <a:t>Processeur de contrôle</a:t>
            </a:r>
            <a:endParaRPr lang="fr-FR" sz="1600" dirty="0">
              <a:latin typeface="Microsoft JhengHei UI Light" panose="020B0304030504040204" pitchFamily="34" charset="-120"/>
              <a:ea typeface="Microsoft JhengHei UI Light" panose="020B0304030504040204" pitchFamily="34" charset="-120"/>
            </a:endParaRPr>
          </a:p>
        </p:txBody>
      </p:sp>
      <p:sp>
        <p:nvSpPr>
          <p:cNvPr id="58" name="Title 3"/>
          <p:cNvSpPr txBox="1">
            <a:spLocks/>
          </p:cNvSpPr>
          <p:nvPr/>
        </p:nvSpPr>
        <p:spPr>
          <a:xfrm>
            <a:off x="5071248" y="2617837"/>
            <a:ext cx="3901772" cy="580593"/>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Architectures Spécialisées</a:t>
            </a:r>
          </a:p>
          <a:p>
            <a:r>
              <a:rPr lang="fr-FR" sz="1600" dirty="0" smtClean="0">
                <a:latin typeface="Microsoft JhengHei UI Light" panose="020B0304030504040204" pitchFamily="34" charset="-120"/>
                <a:ea typeface="Microsoft JhengHei UI Light" panose="020B0304030504040204" pitchFamily="34" charset="-120"/>
              </a:rPr>
              <a:t>Coprocesseur ou processeur de calcul</a:t>
            </a:r>
            <a:endParaRPr lang="fr-FR" sz="1600" dirty="0">
              <a:latin typeface="Microsoft JhengHei UI Light" panose="020B0304030504040204" pitchFamily="34" charset="-120"/>
              <a:ea typeface="Microsoft JhengHei UI Light" panose="020B0304030504040204" pitchFamily="34" charset="-120"/>
            </a:endParaRPr>
          </a:p>
        </p:txBody>
      </p:sp>
      <p:sp>
        <p:nvSpPr>
          <p:cNvPr id="64" name="Title 3"/>
          <p:cNvSpPr txBox="1">
            <a:spLocks/>
          </p:cNvSpPr>
          <p:nvPr/>
        </p:nvSpPr>
        <p:spPr>
          <a:xfrm>
            <a:off x="3517104" y="2572632"/>
            <a:ext cx="1726119" cy="4320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Architectures</a:t>
            </a:r>
          </a:p>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Hybrides</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p:txBody>
      </p:sp>
      <p:sp>
        <p:nvSpPr>
          <p:cNvPr id="36"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
        <p:nvSpPr>
          <p:cNvPr id="31" name="Rectangle 30"/>
          <p:cNvSpPr/>
          <p:nvPr/>
        </p:nvSpPr>
        <p:spPr>
          <a:xfrm>
            <a:off x="-108520" y="3364088"/>
            <a:ext cx="3379291" cy="3493912"/>
          </a:xfrm>
          <a:prstGeom prst="rect">
            <a:avLst/>
          </a:prstGeom>
          <a:solidFill>
            <a:srgbClr val="92D05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6349106" y="3364088"/>
            <a:ext cx="2831406" cy="3493912"/>
          </a:xfrm>
          <a:prstGeom prst="rect">
            <a:avLst/>
          </a:prstGeom>
          <a:solidFill>
            <a:srgbClr val="92D05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4205991" y="3364088"/>
            <a:ext cx="861444" cy="3493912"/>
          </a:xfrm>
          <a:prstGeom prst="rect">
            <a:avLst/>
          </a:prstGeom>
          <a:solidFill>
            <a:srgbClr val="92D05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5067434" y="3364088"/>
            <a:ext cx="1285385" cy="3493912"/>
          </a:xfrm>
          <a:prstGeom prst="rect">
            <a:avLst/>
          </a:prstGeom>
          <a:solidFill>
            <a:srgbClr val="FFC0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3258607" y="3364088"/>
            <a:ext cx="947384" cy="3493912"/>
          </a:xfrm>
          <a:prstGeom prst="rect">
            <a:avLst/>
          </a:prstGeom>
          <a:solidFill>
            <a:srgbClr val="FFC000">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5</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107" name="Title 3"/>
          <p:cNvSpPr txBox="1">
            <a:spLocks/>
          </p:cNvSpPr>
          <p:nvPr/>
        </p:nvSpPr>
        <p:spPr>
          <a:xfrm>
            <a:off x="7470700" y="4083440"/>
            <a:ext cx="1709812" cy="15058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GPU/GPGPU</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Graphical Processor </a:t>
            </a:r>
          </a:p>
          <a:p>
            <a:pPr algn="l"/>
            <a:r>
              <a:rPr lang="fr-FR" sz="1400" dirty="0" smtClean="0">
                <a:latin typeface="Microsoft JhengHei UI Light" panose="020B0304030504040204" pitchFamily="34" charset="-120"/>
                <a:ea typeface="Microsoft JhengHei UI Light" panose="020B0304030504040204" pitchFamily="34" charset="-120"/>
              </a:rPr>
              <a:t>Unit </a:t>
            </a:r>
            <a:endParaRPr lang="fr-FR" sz="1400" dirty="0">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 General Purpose GPU</a:t>
            </a:r>
            <a:endParaRPr lang="fr-FR" sz="1400" dirty="0">
              <a:latin typeface="Microsoft JhengHei UI Light" panose="020B0304030504040204" pitchFamily="34" charset="-120"/>
              <a:ea typeface="Microsoft JhengHei UI Light" panose="020B0304030504040204" pitchFamily="34" charset="-120"/>
            </a:endParaRPr>
          </a:p>
        </p:txBody>
      </p:sp>
      <p:sp>
        <p:nvSpPr>
          <p:cNvPr id="108" name="Title 3"/>
          <p:cNvSpPr txBox="1">
            <a:spLocks/>
          </p:cNvSpPr>
          <p:nvPr/>
        </p:nvSpPr>
        <p:spPr>
          <a:xfrm>
            <a:off x="6497979" y="4082565"/>
            <a:ext cx="110137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DSP</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Digital</a:t>
            </a:r>
          </a:p>
          <a:p>
            <a:pPr algn="l"/>
            <a:r>
              <a:rPr lang="fr-FR" sz="1400" dirty="0" smtClean="0">
                <a:latin typeface="Microsoft JhengHei UI Light" panose="020B0304030504040204" pitchFamily="34" charset="-120"/>
                <a:ea typeface="Microsoft JhengHei UI Light" panose="020B0304030504040204" pitchFamily="34" charset="-120"/>
              </a:rPr>
              <a:t>Signal</a:t>
            </a:r>
          </a:p>
          <a:p>
            <a:pPr algn="l"/>
            <a:r>
              <a:rPr lang="fr-FR" sz="1400" dirty="0" smtClean="0">
                <a:latin typeface="Microsoft JhengHei UI Light" panose="020B0304030504040204" pitchFamily="34" charset="-120"/>
                <a:ea typeface="Microsoft JhengHei UI Light" panose="020B0304030504040204" pitchFamily="34" charset="-120"/>
              </a:rPr>
              <a:t>Processor</a:t>
            </a:r>
          </a:p>
        </p:txBody>
      </p:sp>
      <p:cxnSp>
        <p:nvCxnSpPr>
          <p:cNvPr id="109" name="Straight Connector 55"/>
          <p:cNvCxnSpPr/>
          <p:nvPr/>
        </p:nvCxnSpPr>
        <p:spPr>
          <a:xfrm flipH="1">
            <a:off x="1" y="3356992"/>
            <a:ext cx="3276262" cy="0"/>
          </a:xfrm>
          <a:prstGeom prst="line">
            <a:avLst/>
          </a:prstGeom>
          <a:ln w="38100">
            <a:solidFill>
              <a:schemeClr val="accent5">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0" name="Straight Connector 56"/>
          <p:cNvCxnSpPr/>
          <p:nvPr/>
        </p:nvCxnSpPr>
        <p:spPr>
          <a:xfrm flipH="1">
            <a:off x="5067434" y="3353779"/>
            <a:ext cx="4076566" cy="439"/>
          </a:xfrm>
          <a:prstGeom prst="line">
            <a:avLst/>
          </a:prstGeom>
          <a:ln w="38100">
            <a:solidFill>
              <a:schemeClr val="accent5">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1" name="Straight Connector 61"/>
          <p:cNvCxnSpPr/>
          <p:nvPr/>
        </p:nvCxnSpPr>
        <p:spPr>
          <a:xfrm flipH="1">
            <a:off x="3258607" y="3354218"/>
            <a:ext cx="1808827" cy="2774"/>
          </a:xfrm>
          <a:prstGeom prst="line">
            <a:avLst/>
          </a:prstGeom>
          <a:ln w="38100">
            <a:solidFill>
              <a:schemeClr val="accent5">
                <a:lumMod val="60000"/>
                <a:lumOff val="40000"/>
              </a:schemeClr>
            </a:solidFill>
            <a:prstDash val="sysDash"/>
          </a:ln>
          <a:effectLst/>
        </p:spPr>
        <p:style>
          <a:lnRef idx="1">
            <a:schemeClr val="accent1"/>
          </a:lnRef>
          <a:fillRef idx="0">
            <a:schemeClr val="accent1"/>
          </a:fillRef>
          <a:effectRef idx="0">
            <a:schemeClr val="accent1"/>
          </a:effectRef>
          <a:fontRef idx="minor">
            <a:schemeClr val="tx1"/>
          </a:fontRef>
        </p:style>
      </p:cxnSp>
      <p:sp>
        <p:nvSpPr>
          <p:cNvPr id="112" name="Title 3"/>
          <p:cNvSpPr txBox="1">
            <a:spLocks/>
          </p:cNvSpPr>
          <p:nvPr/>
        </p:nvSpPr>
        <p:spPr>
          <a:xfrm>
            <a:off x="3276264" y="4026691"/>
            <a:ext cx="2520524" cy="279678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16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 </a:t>
            </a:r>
            <a:r>
              <a:rPr lang="fr-FR" sz="16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      </a:t>
            </a:r>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SoC / </a:t>
            </a:r>
            <a:r>
              <a:rPr lang="fr-FR" sz="1800" b="1" i="1" dirty="0" err="1"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SoB</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System</a:t>
            </a:r>
          </a:p>
          <a:p>
            <a:pPr algn="l"/>
            <a:r>
              <a:rPr lang="fr-FR" sz="1400" dirty="0" smtClean="0">
                <a:latin typeface="Microsoft JhengHei UI Light" panose="020B0304030504040204" pitchFamily="34" charset="-120"/>
                <a:ea typeface="Microsoft JhengHei UI Light" panose="020B0304030504040204" pitchFamily="34" charset="-120"/>
              </a:rPr>
              <a:t>On</a:t>
            </a:r>
          </a:p>
          <a:p>
            <a:pPr algn="l"/>
            <a:r>
              <a:rPr lang="fr-FR" sz="1400" dirty="0" smtClean="0">
                <a:latin typeface="Microsoft JhengHei UI Light" panose="020B0304030504040204" pitchFamily="34" charset="-120"/>
                <a:ea typeface="Microsoft JhengHei UI Light" panose="020B0304030504040204" pitchFamily="34" charset="-120"/>
              </a:rPr>
              <a:t>Chip / Board</a:t>
            </a:r>
          </a:p>
          <a:p>
            <a:pPr marL="285750" indent="-285750" algn="l">
              <a:buFont typeface="Arial" pitchFamily="34" charset="0"/>
              <a:buChar char="•"/>
            </a:pPr>
            <a:r>
              <a:rPr lang="fr-FR" sz="1400" dirty="0" smtClean="0">
                <a:latin typeface="Microsoft JhengHei UI Light" panose="020B0304030504040204" pitchFamily="34" charset="-120"/>
                <a:ea typeface="Microsoft JhengHei UI Light" panose="020B0304030504040204" pitchFamily="34" charset="-120"/>
              </a:rPr>
              <a:t>SoC FPGA/AP</a:t>
            </a:r>
          </a:p>
          <a:p>
            <a:pPr marL="285750" indent="-285750" algn="l">
              <a:buFont typeface="Arial" pitchFamily="34" charset="0"/>
              <a:buChar char="•"/>
            </a:pPr>
            <a:r>
              <a:rPr lang="fr-FR" sz="1400" dirty="0">
                <a:latin typeface="Microsoft JhengHei UI Light" panose="020B0304030504040204" pitchFamily="34" charset="-120"/>
                <a:ea typeface="Microsoft JhengHei UI Light" panose="020B0304030504040204" pitchFamily="34" charset="-120"/>
              </a:rPr>
              <a:t>SoC </a:t>
            </a:r>
            <a:r>
              <a:rPr lang="fr-FR" sz="1400" dirty="0" smtClean="0">
                <a:latin typeface="Microsoft JhengHei UI Light" panose="020B0304030504040204" pitchFamily="34" charset="-120"/>
                <a:ea typeface="Microsoft JhengHei UI Light" panose="020B0304030504040204" pitchFamily="34" charset="-120"/>
              </a:rPr>
              <a:t>FPGA/MCU</a:t>
            </a:r>
          </a:p>
          <a:p>
            <a:pPr marL="285750" indent="-285750" algn="l">
              <a:buFont typeface="Arial" pitchFamily="34" charset="0"/>
              <a:buChar char="•"/>
            </a:pPr>
            <a:r>
              <a:rPr lang="fr-FR" sz="1400" dirty="0" smtClean="0">
                <a:latin typeface="Microsoft JhengHei UI Light" panose="020B0304030504040204" pitchFamily="34" charset="-120"/>
                <a:ea typeface="Microsoft JhengHei UI Light" panose="020B0304030504040204" pitchFamily="34" charset="-120"/>
              </a:rPr>
              <a:t>SoC AP</a:t>
            </a:r>
          </a:p>
          <a:p>
            <a:pPr marL="285750" indent="-285750" algn="l">
              <a:buFont typeface="Arial" pitchFamily="34" charset="0"/>
              <a:buChar char="•"/>
            </a:pPr>
            <a:r>
              <a:rPr lang="fr-FR" sz="1400" dirty="0" err="1" smtClean="0">
                <a:latin typeface="Microsoft JhengHei UI Light" panose="020B0304030504040204" pitchFamily="34" charset="-120"/>
                <a:ea typeface="Microsoft JhengHei UI Light" panose="020B0304030504040204" pitchFamily="34" charset="-120"/>
              </a:rPr>
              <a:t>SoB</a:t>
            </a:r>
            <a:r>
              <a:rPr lang="fr-FR" sz="1400" dirty="0" smtClean="0">
                <a:latin typeface="Microsoft JhengHei UI Light" panose="020B0304030504040204" pitchFamily="34" charset="-120"/>
                <a:ea typeface="Microsoft JhengHei UI Light" panose="020B0304030504040204" pitchFamily="34" charset="-120"/>
              </a:rPr>
              <a:t> GPP/GPU</a:t>
            </a:r>
          </a:p>
          <a:p>
            <a:pPr marL="285750" indent="-285750" algn="l">
              <a:buFont typeface="Arial" pitchFamily="34" charset="0"/>
              <a:buChar char="•"/>
            </a:pPr>
            <a:r>
              <a:rPr lang="fr-FR" sz="1400" dirty="0">
                <a:latin typeface="Microsoft JhengHei UI Light" panose="020B0304030504040204" pitchFamily="34" charset="-120"/>
                <a:ea typeface="Microsoft JhengHei UI Light" panose="020B0304030504040204" pitchFamily="34" charset="-120"/>
              </a:rPr>
              <a:t>SoC </a:t>
            </a:r>
            <a:r>
              <a:rPr lang="fr-FR" sz="1400" dirty="0" smtClean="0">
                <a:latin typeface="Microsoft JhengHei UI Light" panose="020B0304030504040204" pitchFamily="34" charset="-120"/>
                <a:ea typeface="Microsoft JhengHei UI Light" panose="020B0304030504040204" pitchFamily="34" charset="-120"/>
              </a:rPr>
              <a:t>MCU/</a:t>
            </a:r>
            <a:r>
              <a:rPr lang="fr-FR" sz="1400" dirty="0" err="1" smtClean="0">
                <a:latin typeface="Microsoft JhengHei UI Light" panose="020B0304030504040204" pitchFamily="34" charset="-120"/>
                <a:ea typeface="Microsoft JhengHei UI Light" panose="020B0304030504040204" pitchFamily="34" charset="-120"/>
              </a:rPr>
              <a:t>Analog</a:t>
            </a:r>
            <a:endParaRPr lang="fr-FR" sz="1400" dirty="0" smtClean="0">
              <a:latin typeface="Microsoft JhengHei UI Light" panose="020B0304030504040204" pitchFamily="34" charset="-120"/>
              <a:ea typeface="Microsoft JhengHei UI Light" panose="020B0304030504040204" pitchFamily="34" charset="-120"/>
            </a:endParaRPr>
          </a:p>
          <a:p>
            <a:pPr marL="285750" indent="-285750" algn="l">
              <a:buFont typeface="Arial" pitchFamily="34" charset="0"/>
              <a:buChar char="•"/>
            </a:pPr>
            <a:r>
              <a:rPr lang="fr-FR" sz="1400" dirty="0" smtClean="0">
                <a:latin typeface="Microsoft JhengHei UI Light" panose="020B0304030504040204" pitchFamily="34" charset="-120"/>
                <a:ea typeface="Microsoft JhengHei UI Light" panose="020B0304030504040204" pitchFamily="34" charset="-120"/>
              </a:rPr>
              <a:t>…</a:t>
            </a:r>
            <a:endParaRPr lang="fr-FR" sz="1400" dirty="0">
              <a:latin typeface="Microsoft JhengHei UI Light" panose="020B0304030504040204" pitchFamily="34" charset="-120"/>
              <a:ea typeface="Microsoft JhengHei UI Light" panose="020B0304030504040204" pitchFamily="34" charset="-120"/>
            </a:endParaRPr>
          </a:p>
        </p:txBody>
      </p:sp>
      <p:sp>
        <p:nvSpPr>
          <p:cNvPr id="113" name="Title 3"/>
          <p:cNvSpPr txBox="1">
            <a:spLocks/>
          </p:cNvSpPr>
          <p:nvPr/>
        </p:nvSpPr>
        <p:spPr>
          <a:xfrm>
            <a:off x="2301175" y="4045306"/>
            <a:ext cx="110137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GPP</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General</a:t>
            </a:r>
          </a:p>
          <a:p>
            <a:pPr algn="l"/>
            <a:r>
              <a:rPr lang="fr-FR" sz="1400" dirty="0" smtClean="0">
                <a:latin typeface="Microsoft JhengHei UI Light" panose="020B0304030504040204" pitchFamily="34" charset="-120"/>
                <a:ea typeface="Microsoft JhengHei UI Light" panose="020B0304030504040204" pitchFamily="34" charset="-120"/>
              </a:rPr>
              <a:t>Purpose</a:t>
            </a:r>
          </a:p>
          <a:p>
            <a:pPr algn="l"/>
            <a:r>
              <a:rPr lang="fr-FR" sz="1400" dirty="0" smtClean="0">
                <a:latin typeface="Microsoft JhengHei UI Light" panose="020B0304030504040204" pitchFamily="34" charset="-120"/>
                <a:ea typeface="Microsoft JhengHei UI Light" panose="020B0304030504040204" pitchFamily="34" charset="-120"/>
              </a:rPr>
              <a:t>Processor</a:t>
            </a:r>
            <a:endParaRPr lang="fr-FR" sz="1400" dirty="0">
              <a:latin typeface="Microsoft JhengHei UI Light" panose="020B0304030504040204" pitchFamily="34" charset="-120"/>
              <a:ea typeface="Microsoft JhengHei UI Light" panose="020B0304030504040204" pitchFamily="34" charset="-120"/>
            </a:endParaRPr>
          </a:p>
        </p:txBody>
      </p:sp>
      <p:sp>
        <p:nvSpPr>
          <p:cNvPr id="114" name="Title 3"/>
          <p:cNvSpPr txBox="1">
            <a:spLocks/>
          </p:cNvSpPr>
          <p:nvPr/>
        </p:nvSpPr>
        <p:spPr>
          <a:xfrm>
            <a:off x="61892" y="4034567"/>
            <a:ext cx="110137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MCU</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Micro</a:t>
            </a:r>
          </a:p>
          <a:p>
            <a:pPr algn="l"/>
            <a:r>
              <a:rPr lang="fr-FR" sz="1400" dirty="0" smtClean="0">
                <a:latin typeface="Microsoft JhengHei UI Light" panose="020B0304030504040204" pitchFamily="34" charset="-120"/>
                <a:ea typeface="Microsoft JhengHei UI Light" panose="020B0304030504040204" pitchFamily="34" charset="-120"/>
              </a:rPr>
              <a:t>Controller Unit</a:t>
            </a:r>
            <a:endParaRPr lang="fr-FR" sz="1400" dirty="0">
              <a:latin typeface="Microsoft JhengHei UI Light" panose="020B0304030504040204" pitchFamily="34" charset="-120"/>
              <a:ea typeface="Microsoft JhengHei UI Light" panose="020B0304030504040204" pitchFamily="34" charset="-120"/>
            </a:endParaRPr>
          </a:p>
        </p:txBody>
      </p:sp>
      <p:sp>
        <p:nvSpPr>
          <p:cNvPr id="115" name="Title 3"/>
          <p:cNvSpPr txBox="1">
            <a:spLocks/>
          </p:cNvSpPr>
          <p:nvPr/>
        </p:nvSpPr>
        <p:spPr>
          <a:xfrm>
            <a:off x="5067434" y="4109870"/>
            <a:ext cx="1430545"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FPGA</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Field</a:t>
            </a:r>
          </a:p>
          <a:p>
            <a:pPr algn="l"/>
            <a:r>
              <a:rPr lang="fr-FR" sz="1400" dirty="0" smtClean="0">
                <a:latin typeface="Microsoft JhengHei UI Light" panose="020B0304030504040204" pitchFamily="34" charset="-120"/>
                <a:ea typeface="Microsoft JhengHei UI Light" panose="020B0304030504040204" pitchFamily="34" charset="-120"/>
              </a:rPr>
              <a:t>Programmable</a:t>
            </a:r>
          </a:p>
          <a:p>
            <a:pPr algn="l"/>
            <a:r>
              <a:rPr lang="fr-FR" sz="1400" dirty="0" err="1" smtClean="0">
                <a:latin typeface="Microsoft JhengHei UI Light" panose="020B0304030504040204" pitchFamily="34" charset="-120"/>
                <a:ea typeface="Microsoft JhengHei UI Light" panose="020B0304030504040204" pitchFamily="34" charset="-120"/>
              </a:rPr>
              <a:t>Gate</a:t>
            </a:r>
            <a:endParaRPr lang="fr-FR" sz="1400" dirty="0" smtClean="0">
              <a:latin typeface="Microsoft JhengHei UI Light" panose="020B0304030504040204" pitchFamily="34" charset="-120"/>
              <a:ea typeface="Microsoft JhengHei UI Light" panose="020B0304030504040204" pitchFamily="34" charset="-120"/>
            </a:endParaRPr>
          </a:p>
          <a:p>
            <a:pPr algn="l"/>
            <a:r>
              <a:rPr lang="fr-FR" sz="1400" dirty="0" err="1" smtClean="0">
                <a:latin typeface="Microsoft JhengHei UI Light" panose="020B0304030504040204" pitchFamily="34" charset="-120"/>
                <a:ea typeface="Microsoft JhengHei UI Light" panose="020B0304030504040204" pitchFamily="34" charset="-120"/>
              </a:rPr>
              <a:t>Array</a:t>
            </a:r>
            <a:endParaRPr lang="fr-FR" sz="1400" dirty="0">
              <a:latin typeface="Microsoft JhengHei UI Light" panose="020B0304030504040204" pitchFamily="34" charset="-120"/>
              <a:ea typeface="Microsoft JhengHei UI Light" panose="020B0304030504040204" pitchFamily="34" charset="-120"/>
            </a:endParaRPr>
          </a:p>
        </p:txBody>
      </p:sp>
      <p:sp>
        <p:nvSpPr>
          <p:cNvPr id="116" name="Title 3"/>
          <p:cNvSpPr txBox="1">
            <a:spLocks/>
          </p:cNvSpPr>
          <p:nvPr/>
        </p:nvSpPr>
        <p:spPr>
          <a:xfrm>
            <a:off x="1099904" y="4071715"/>
            <a:ext cx="1220294" cy="119618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AP</a:t>
            </a:r>
            <a:endParaRPr lang="fr-FR" sz="18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l"/>
            <a:r>
              <a:rPr lang="fr-FR" sz="1400" dirty="0" smtClean="0">
                <a:latin typeface="Microsoft JhengHei UI Light" panose="020B0304030504040204" pitchFamily="34" charset="-120"/>
                <a:ea typeface="Microsoft JhengHei UI Light" panose="020B0304030504040204" pitchFamily="34" charset="-120"/>
              </a:rPr>
              <a:t>Application</a:t>
            </a:r>
          </a:p>
          <a:p>
            <a:pPr algn="l"/>
            <a:r>
              <a:rPr lang="fr-FR" sz="1400" dirty="0" smtClean="0">
                <a:latin typeface="Microsoft JhengHei UI Light" panose="020B0304030504040204" pitchFamily="34" charset="-120"/>
                <a:ea typeface="Microsoft JhengHei UI Light" panose="020B0304030504040204" pitchFamily="34" charset="-120"/>
              </a:rPr>
              <a:t>Processor</a:t>
            </a:r>
            <a:endParaRPr lang="fr-FR" sz="1400" dirty="0">
              <a:latin typeface="Microsoft JhengHei UI Light" panose="020B0304030504040204" pitchFamily="34" charset="-120"/>
              <a:ea typeface="Microsoft JhengHei UI Light" panose="020B0304030504040204" pitchFamily="34" charset="-120"/>
            </a:endParaRPr>
          </a:p>
        </p:txBody>
      </p:sp>
      <p:sp>
        <p:nvSpPr>
          <p:cNvPr id="117" name="Flèche droite 20"/>
          <p:cNvSpPr/>
          <p:nvPr/>
        </p:nvSpPr>
        <p:spPr>
          <a:xfrm rot="5400000">
            <a:off x="448294" y="3398183"/>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118" name="Flèche droite 20"/>
          <p:cNvSpPr/>
          <p:nvPr/>
        </p:nvSpPr>
        <p:spPr>
          <a:xfrm rot="5400000">
            <a:off x="1529715" y="3398184"/>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119" name="Flèche droite 20"/>
          <p:cNvSpPr/>
          <p:nvPr/>
        </p:nvSpPr>
        <p:spPr>
          <a:xfrm rot="5400000">
            <a:off x="2614765" y="3398185"/>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120" name="Flèche droite 20"/>
          <p:cNvSpPr/>
          <p:nvPr/>
        </p:nvSpPr>
        <p:spPr>
          <a:xfrm rot="5400000">
            <a:off x="4093994" y="3398188"/>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121" name="Flèche droite 20"/>
          <p:cNvSpPr/>
          <p:nvPr/>
        </p:nvSpPr>
        <p:spPr>
          <a:xfrm rot="5400000">
            <a:off x="5546019" y="3398187"/>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122" name="Flèche droite 20"/>
          <p:cNvSpPr/>
          <p:nvPr/>
        </p:nvSpPr>
        <p:spPr>
          <a:xfrm rot="5400000">
            <a:off x="6777007" y="3383486"/>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123" name="Flèche droite 20"/>
          <p:cNvSpPr/>
          <p:nvPr/>
        </p:nvSpPr>
        <p:spPr>
          <a:xfrm rot="5400000">
            <a:off x="7906874" y="3352729"/>
            <a:ext cx="474192" cy="760425"/>
          </a:xfrm>
          <a:prstGeom prst="rightArrow">
            <a:avLst/>
          </a:prstGeom>
          <a:solidFill>
            <a:schemeClr val="accent5">
              <a:lumMod val="75000"/>
              <a:alpha val="50196"/>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anchor="ctr"/>
          <a:lstStyle/>
          <a:p>
            <a:pPr algn="ctr">
              <a:defRPr/>
            </a:pPr>
            <a:endParaRPr lang="fr-FR"/>
          </a:p>
        </p:txBody>
      </p:sp>
      <p:sp>
        <p:nvSpPr>
          <p:cNvPr id="124" name="Title 3"/>
          <p:cNvSpPr txBox="1">
            <a:spLocks/>
          </p:cNvSpPr>
          <p:nvPr/>
        </p:nvSpPr>
        <p:spPr>
          <a:xfrm>
            <a:off x="1060547" y="5564335"/>
            <a:ext cx="1084886" cy="52800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dirty="0" smtClean="0">
                <a:solidFill>
                  <a:schemeClr val="bg1"/>
                </a:solidFill>
                <a:latin typeface="Bauhaus 93" pitchFamily="82" charset="0"/>
              </a:rPr>
              <a:t>CPU</a:t>
            </a:r>
            <a:endParaRPr lang="fr-FR" sz="2800" dirty="0">
              <a:solidFill>
                <a:schemeClr val="bg1"/>
              </a:solidFill>
              <a:latin typeface="+mn-lt"/>
            </a:endParaRPr>
          </a:p>
        </p:txBody>
      </p:sp>
      <p:sp>
        <p:nvSpPr>
          <p:cNvPr id="125" name="Title 3"/>
          <p:cNvSpPr txBox="1">
            <a:spLocks/>
          </p:cNvSpPr>
          <p:nvPr/>
        </p:nvSpPr>
        <p:spPr>
          <a:xfrm>
            <a:off x="7185004" y="5547542"/>
            <a:ext cx="1084886" cy="52800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dirty="0" smtClean="0">
                <a:solidFill>
                  <a:schemeClr val="bg1"/>
                </a:solidFill>
                <a:latin typeface="Bauhaus 93" pitchFamily="82" charset="0"/>
              </a:rPr>
              <a:t>CPU</a:t>
            </a:r>
            <a:endParaRPr lang="fr-FR" sz="2800" dirty="0">
              <a:solidFill>
                <a:schemeClr val="bg1"/>
              </a:solidFill>
              <a:latin typeface="+mn-lt"/>
            </a:endParaRPr>
          </a:p>
        </p:txBody>
      </p:sp>
      <p:sp>
        <p:nvSpPr>
          <p:cNvPr id="126" name="Title 3"/>
          <p:cNvSpPr txBox="1">
            <a:spLocks/>
          </p:cNvSpPr>
          <p:nvPr/>
        </p:nvSpPr>
        <p:spPr>
          <a:xfrm>
            <a:off x="4977793" y="5564334"/>
            <a:ext cx="1430545" cy="52800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dirty="0" smtClean="0">
                <a:solidFill>
                  <a:schemeClr val="bg1"/>
                </a:solidFill>
                <a:latin typeface="Bauhaus 93" pitchFamily="82" charset="0"/>
              </a:rPr>
              <a:t>LOGIC</a:t>
            </a:r>
            <a:endParaRPr lang="fr-FR" sz="2800" dirty="0">
              <a:solidFill>
                <a:schemeClr val="bg1"/>
              </a:solidFill>
              <a:latin typeface="+mn-lt"/>
            </a:endParaRPr>
          </a:p>
        </p:txBody>
      </p:sp>
    </p:spTree>
    <p:extLst>
      <p:ext uri="{BB962C8B-B14F-4D97-AF65-F5344CB8AC3E}">
        <p14:creationId xmlns:p14="http://schemas.microsoft.com/office/powerpoint/2010/main" val="201527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50</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736304"/>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Systèmes d’exploitation</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Le principal marché des AP en terme de parts reste donc celui des terminaux mobiles. De même, ce marché voit une utilisation écrasante du système d’exploitation Android en 2016. Système basé sur un noyau Linux</a:t>
            </a:r>
            <a:endParaRPr lang="fr-FR" sz="2400" dirty="0">
              <a:latin typeface="Microsoft JhengHei Light" panose="020B0304030504040204" pitchFamily="34" charset="-120"/>
              <a:ea typeface="Microsoft JhengHei Light" panose="020B0304030504040204" pitchFamily="34" charset="-120"/>
              <a:sym typeface="Wingding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7784" y="3847228"/>
            <a:ext cx="3969416" cy="2828209"/>
          </a:xfrm>
          <a:prstGeom prst="roundRect">
            <a:avLst>
              <a:gd name="adj" fmla="val 0"/>
            </a:avLst>
          </a:prstGeom>
          <a:solidFill>
            <a:srgbClr val="FFFFFF">
              <a:shade val="85000"/>
            </a:srgbClr>
          </a:solidFill>
          <a:ln>
            <a:noFill/>
          </a:ln>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7867" y="1268760"/>
            <a:ext cx="655835" cy="764704"/>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47381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51</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376264"/>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Applications</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Néanmoins les processeurs applications sont très rencontrés dans les systèmes embarqués au sens large, tous domaines confondus (consumer, défense, transport …)</a:t>
            </a:r>
            <a:endParaRPr lang="fr-FR" sz="2400" dirty="0">
              <a:latin typeface="Microsoft JhengHei Light" panose="020B0304030504040204" pitchFamily="34" charset="-120"/>
              <a:ea typeface="Microsoft JhengHei Light" panose="020B0304030504040204" pitchFamily="34" charset="-120"/>
              <a:sym typeface="Wingding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916250"/>
            <a:ext cx="2644053" cy="1461981"/>
          </a:xfrm>
          <a:prstGeom prst="rect">
            <a:avLst/>
          </a:prstGeom>
        </p:spPr>
      </p:pic>
      <p:sp>
        <p:nvSpPr>
          <p:cNvPr id="10" name="Rectangle 9"/>
          <p:cNvSpPr/>
          <p:nvPr/>
        </p:nvSpPr>
        <p:spPr>
          <a:xfrm>
            <a:off x="1" y="5101232"/>
            <a:ext cx="2348209"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Freebox Révolution</a:t>
            </a:r>
            <a:endParaRPr lang="fr-FR" sz="1400" dirty="0">
              <a:latin typeface="Microsoft JhengHei Light" panose="020B0304030504040204" pitchFamily="34" charset="-120"/>
              <a:ea typeface="Microsoft JhengHei Light" panose="020B0304030504040204" pitchFamily="34" charset="-12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200" y="3883153"/>
            <a:ext cx="2832306" cy="2124230"/>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8210" y="3916250"/>
            <a:ext cx="4355976" cy="2679872"/>
          </a:xfrm>
          <a:prstGeom prst="rect">
            <a:avLst/>
          </a:prstGeom>
        </p:spPr>
      </p:pic>
      <p:sp>
        <p:nvSpPr>
          <p:cNvPr id="15" name="Rectangle 14"/>
          <p:cNvSpPr/>
          <p:nvPr/>
        </p:nvSpPr>
        <p:spPr>
          <a:xfrm>
            <a:off x="2644054" y="6220506"/>
            <a:ext cx="3855894" cy="307777"/>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Télévision 4K X94C Sony</a:t>
            </a:r>
            <a:endParaRPr lang="fr-FR" sz="1400" dirty="0">
              <a:latin typeface="Microsoft JhengHei Light" panose="020B0304030504040204" pitchFamily="34" charset="-120"/>
              <a:ea typeface="Microsoft JhengHei Light" panose="020B0304030504040204" pitchFamily="34" charset="-120"/>
            </a:endParaRPr>
          </a:p>
        </p:txBody>
      </p:sp>
      <p:sp>
        <p:nvSpPr>
          <p:cNvPr id="16" name="Rectangle 15"/>
          <p:cNvSpPr/>
          <p:nvPr/>
        </p:nvSpPr>
        <p:spPr>
          <a:xfrm>
            <a:off x="6712195" y="5730384"/>
            <a:ext cx="2348209" cy="523220"/>
          </a:xfrm>
          <a:prstGeom prst="rect">
            <a:avLst/>
          </a:prstGeom>
        </p:spPr>
        <p:txBody>
          <a:bodyPr wrap="square">
            <a:spAutoFit/>
          </a:bodyPr>
          <a:lstStyle/>
          <a:p>
            <a:pPr algn="ctr"/>
            <a:r>
              <a:rPr lang="fr-FR" sz="1400" dirty="0" smtClean="0">
                <a:latin typeface="Microsoft JhengHei Light" panose="020B0304030504040204" pitchFamily="34" charset="-120"/>
                <a:ea typeface="Microsoft JhengHei Light" panose="020B0304030504040204" pitchFamily="34" charset="-120"/>
              </a:rPr>
              <a:t>Tablette Cook</a:t>
            </a:r>
          </a:p>
          <a:p>
            <a:pPr algn="ctr"/>
            <a:r>
              <a:rPr lang="fr-FR" sz="1400" dirty="0" smtClean="0">
                <a:latin typeface="Microsoft JhengHei Light" panose="020B0304030504040204" pitchFamily="34" charset="-120"/>
                <a:ea typeface="Microsoft JhengHei Light" panose="020B0304030504040204" pitchFamily="34" charset="-120"/>
              </a:rPr>
              <a:t>(fait à Caen par EOLANE)</a:t>
            </a:r>
            <a:endParaRPr lang="fr-FR" sz="1400" dirty="0">
              <a:latin typeface="Microsoft JhengHei Light" panose="020B0304030504040204" pitchFamily="34" charset="-120"/>
              <a:ea typeface="Microsoft JhengHei Light" panose="020B0304030504040204" pitchFamily="34" charset="-120"/>
            </a:endParaRPr>
          </a:p>
        </p:txBody>
      </p:sp>
      <p:sp>
        <p:nvSpPr>
          <p:cNvPr id="13"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1896394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52</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34686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Solutions industrielles</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Dans la majorité des cas, ces processeurs sont exploités par des systèmes évolués. Sur ce marché, les systèmes GNU\Linux, le plus souvent customisés, règnes en maîtres. Exemple de plateforme industrielle durcie EOLANE (Français n°2 Européen) travaillant autour de SoC/AP iMX6 proposé par </a:t>
            </a:r>
            <a:r>
              <a:rPr lang="fr-FR" sz="2400" dirty="0" err="1" smtClean="0">
                <a:latin typeface="Microsoft JhengHei Light" panose="020B0304030504040204" pitchFamily="34" charset="-120"/>
                <a:ea typeface="Microsoft JhengHei Light" panose="020B0304030504040204" pitchFamily="34" charset="-120"/>
              </a:rPr>
              <a:t>Freescale</a:t>
            </a:r>
            <a:r>
              <a:rPr lang="fr-FR" sz="2400" dirty="0" smtClean="0">
                <a:latin typeface="Microsoft JhengHei Light" panose="020B0304030504040204" pitchFamily="34" charset="-120"/>
                <a:ea typeface="Microsoft JhengHei Light" panose="020B0304030504040204" pitchFamily="34" charset="-120"/>
              </a:rPr>
              <a:t> sur système GNU\Linux</a:t>
            </a:r>
            <a:endParaRPr lang="fr-FR" sz="2400" dirty="0">
              <a:latin typeface="Microsoft JhengHei Light" panose="020B0304030504040204" pitchFamily="34" charset="-120"/>
              <a:ea typeface="Microsoft JhengHei Light" panose="020B0304030504040204" pitchFamily="34" charset="-120"/>
              <a:sym typeface="Wingding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4589588"/>
            <a:ext cx="6264696" cy="2110868"/>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0712" y="4194247"/>
            <a:ext cx="931248" cy="790682"/>
          </a:xfrm>
          <a:prstGeom prst="rect">
            <a:avLst/>
          </a:prstGeom>
        </p:spPr>
      </p:pic>
    </p:spTree>
    <p:extLst>
      <p:ext uri="{BB962C8B-B14F-4D97-AF65-F5344CB8AC3E}">
        <p14:creationId xmlns:p14="http://schemas.microsoft.com/office/powerpoint/2010/main" val="28112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53</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316542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Prototypage</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Observons les deux plateformes non-durcies à bas coût leaders du marché et également basées sur des systèmes GNU\Linux. Les projets </a:t>
            </a:r>
            <a:r>
              <a:rPr lang="fr-FR" sz="2400" dirty="0" err="1" smtClean="0">
                <a:latin typeface="Microsoft JhengHei Light" panose="020B0304030504040204" pitchFamily="34" charset="-120"/>
                <a:ea typeface="Microsoft JhengHei Light" panose="020B0304030504040204" pitchFamily="34" charset="-120"/>
              </a:rPr>
              <a:t>Raspberry</a:t>
            </a:r>
            <a:r>
              <a:rPr lang="fr-FR" sz="2400" dirty="0" smtClean="0">
                <a:latin typeface="Microsoft JhengHei Light" panose="020B0304030504040204" pitchFamily="34" charset="-120"/>
                <a:ea typeface="Microsoft JhengHei Light" panose="020B0304030504040204" pitchFamily="34" charset="-120"/>
              </a:rPr>
              <a:t> Pi et </a:t>
            </a:r>
            <a:r>
              <a:rPr lang="fr-FR" sz="2400" dirty="0" err="1" smtClean="0">
                <a:latin typeface="Microsoft JhengHei Light" panose="020B0304030504040204" pitchFamily="34" charset="-120"/>
                <a:ea typeface="Microsoft JhengHei Light" panose="020B0304030504040204" pitchFamily="34" charset="-120"/>
              </a:rPr>
              <a:t>Beaglebone</a:t>
            </a:r>
            <a:r>
              <a:rPr lang="fr-FR" sz="2400" dirty="0" smtClean="0">
                <a:latin typeface="Microsoft JhengHei Light" panose="020B0304030504040204" pitchFamily="34" charset="-120"/>
                <a:ea typeface="Microsoft JhengHei Light" panose="020B0304030504040204" pitchFamily="34" charset="-120"/>
              </a:rPr>
              <a:t> (</a:t>
            </a:r>
            <a:r>
              <a:rPr lang="fr-FR" sz="2400" dirty="0" err="1" smtClean="0">
                <a:latin typeface="Microsoft JhengHei Light" panose="020B0304030504040204" pitchFamily="34" charset="-120"/>
                <a:ea typeface="Microsoft JhengHei Light" panose="020B0304030504040204" pitchFamily="34" charset="-120"/>
              </a:rPr>
              <a:t>SoC</a:t>
            </a:r>
            <a:r>
              <a:rPr lang="fr-FR" sz="2400" dirty="0" smtClean="0">
                <a:latin typeface="Microsoft JhengHei Light" panose="020B0304030504040204" pitchFamily="34" charset="-120"/>
                <a:ea typeface="Microsoft JhengHei Light" panose="020B0304030504040204" pitchFamily="34" charset="-120"/>
              </a:rPr>
              <a:t> AM335x TI). Ces solutions sont très rencontrées durant des phases de prototypage ou en milieu universitaire, mais ne peuvent-être industrialisées. Néanmoins des versions durcies existent</a:t>
            </a:r>
            <a:endParaRPr lang="fr-FR" sz="2400" dirty="0">
              <a:latin typeface="Microsoft JhengHei Light" panose="020B0304030504040204" pitchFamily="34" charset="-120"/>
              <a:ea typeface="Microsoft JhengHei Light" panose="020B0304030504040204" pitchFamily="34" charset="-120"/>
              <a:sym typeface="Wingding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32" y="5309443"/>
            <a:ext cx="2124423" cy="118343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3950" y="4943382"/>
            <a:ext cx="471708" cy="568628"/>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234075">
            <a:off x="5362928" y="5168657"/>
            <a:ext cx="2137067" cy="142248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0490" y="5086949"/>
            <a:ext cx="579470" cy="579470"/>
          </a:xfrm>
          <a:prstGeom prst="rect">
            <a:avLst/>
          </a:prstGeom>
        </p:spPr>
      </p:pic>
      <p:sp>
        <p:nvSpPr>
          <p:cNvPr id="14"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12" name="Imag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17870" y="4943382"/>
            <a:ext cx="612618" cy="520148"/>
          </a:xfrm>
          <a:prstGeom prst="rect">
            <a:avLst/>
          </a:prstGeom>
        </p:spPr>
      </p:pic>
      <p:pic>
        <p:nvPicPr>
          <p:cNvPr id="16" name="Imag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95997" y="5086949"/>
            <a:ext cx="612618" cy="520148"/>
          </a:xfrm>
          <a:prstGeom prst="rect">
            <a:avLst/>
          </a:prstGeom>
        </p:spPr>
      </p:pic>
    </p:spTree>
    <p:extLst>
      <p:ext uri="{BB962C8B-B14F-4D97-AF65-F5344CB8AC3E}">
        <p14:creationId xmlns:p14="http://schemas.microsoft.com/office/powerpoint/2010/main" val="19251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54</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22809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Architecture</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Ces processeurs sont des systèmes numériques complets intégrés dans une puce</a:t>
            </a:r>
            <a:r>
              <a:rPr lang="fr-FR" sz="2400" dirty="0">
                <a:latin typeface="Microsoft JhengHei Light" panose="020B0304030504040204" pitchFamily="34" charset="-120"/>
                <a:ea typeface="Microsoft JhengHei Light" panose="020B0304030504040204" pitchFamily="34" charset="-120"/>
              </a:rPr>
              <a:t> (architecture </a:t>
            </a:r>
            <a:r>
              <a:rPr lang="fr-FR" sz="2400" dirty="0" smtClean="0">
                <a:latin typeface="Microsoft JhengHei Light" panose="020B0304030504040204" pitchFamily="34" charset="-120"/>
                <a:ea typeface="Microsoft JhengHei Light" panose="020B0304030504040204" pitchFamily="34" charset="-120"/>
              </a:rPr>
              <a:t>hétérogène). Néanmoins, la mémoire principale doit être ajoutée en externe</a:t>
            </a:r>
            <a:endParaRPr lang="fr-FR" sz="2400" dirty="0">
              <a:latin typeface="Microsoft JhengHei Light" panose="020B0304030504040204" pitchFamily="34" charset="-120"/>
              <a:ea typeface="Microsoft JhengHei Light" panose="020B0304030504040204" pitchFamily="34" charset="-120"/>
              <a:sym typeface="Wingdings"/>
            </a:endParaRPr>
          </a:p>
        </p:txBody>
      </p:sp>
      <p:sp>
        <p:nvSpPr>
          <p:cNvPr id="20" name="Rectangle 19"/>
          <p:cNvSpPr/>
          <p:nvPr/>
        </p:nvSpPr>
        <p:spPr>
          <a:xfrm>
            <a:off x="338226" y="5789566"/>
            <a:ext cx="6558927" cy="38427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itle 3"/>
          <p:cNvSpPr txBox="1">
            <a:spLocks/>
          </p:cNvSpPr>
          <p:nvPr/>
        </p:nvSpPr>
        <p:spPr>
          <a:xfrm>
            <a:off x="2159377" y="5824183"/>
            <a:ext cx="295232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Buses</a:t>
            </a:r>
          </a:p>
        </p:txBody>
      </p:sp>
      <p:sp>
        <p:nvSpPr>
          <p:cNvPr id="22" name="Rectangle 21"/>
          <p:cNvSpPr/>
          <p:nvPr/>
        </p:nvSpPr>
        <p:spPr>
          <a:xfrm>
            <a:off x="212466" y="3809876"/>
            <a:ext cx="8438718" cy="247892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7972607" y="3494146"/>
            <a:ext cx="684076" cy="31573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itle 3"/>
          <p:cNvSpPr txBox="1">
            <a:spLocks/>
          </p:cNvSpPr>
          <p:nvPr/>
        </p:nvSpPr>
        <p:spPr>
          <a:xfrm>
            <a:off x="7967108" y="3494841"/>
            <a:ext cx="684076"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AP</a:t>
            </a:r>
          </a:p>
        </p:txBody>
      </p:sp>
      <p:sp>
        <p:nvSpPr>
          <p:cNvPr id="26" name="Rectangle 25"/>
          <p:cNvSpPr/>
          <p:nvPr/>
        </p:nvSpPr>
        <p:spPr>
          <a:xfrm>
            <a:off x="3439044" y="3941587"/>
            <a:ext cx="1368152" cy="172819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Title 3"/>
          <p:cNvSpPr txBox="1">
            <a:spLocks/>
          </p:cNvSpPr>
          <p:nvPr/>
        </p:nvSpPr>
        <p:spPr>
          <a:xfrm>
            <a:off x="3422662" y="4504414"/>
            <a:ext cx="138453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000" b="1" dirty="0" err="1" smtClean="0">
                <a:solidFill>
                  <a:schemeClr val="bg1"/>
                </a:solidFill>
                <a:latin typeface="+mn-lt"/>
              </a:rPr>
              <a:t>Internal</a:t>
            </a:r>
            <a:endParaRPr lang="fr-FR" sz="2000" b="1" dirty="0" smtClean="0">
              <a:solidFill>
                <a:schemeClr val="bg1"/>
              </a:solidFill>
              <a:latin typeface="+mn-lt"/>
            </a:endParaRPr>
          </a:p>
          <a:p>
            <a:r>
              <a:rPr lang="fr-FR" sz="2000" b="1" dirty="0" smtClean="0">
                <a:solidFill>
                  <a:schemeClr val="bg1"/>
                </a:solidFill>
                <a:latin typeface="+mn-lt"/>
              </a:rPr>
              <a:t>Memory</a:t>
            </a:r>
          </a:p>
        </p:txBody>
      </p:sp>
      <p:sp>
        <p:nvSpPr>
          <p:cNvPr id="28" name="Rectangle 27"/>
          <p:cNvSpPr/>
          <p:nvPr/>
        </p:nvSpPr>
        <p:spPr>
          <a:xfrm>
            <a:off x="5008223" y="3941590"/>
            <a:ext cx="1368152" cy="56282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Title 3"/>
          <p:cNvSpPr txBox="1">
            <a:spLocks/>
          </p:cNvSpPr>
          <p:nvPr/>
        </p:nvSpPr>
        <p:spPr>
          <a:xfrm>
            <a:off x="5008223" y="3935243"/>
            <a:ext cx="133937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b="1" dirty="0" smtClean="0">
                <a:solidFill>
                  <a:schemeClr val="bg1"/>
                </a:solidFill>
                <a:latin typeface="+mn-lt"/>
              </a:rPr>
              <a:t>DSP</a:t>
            </a:r>
          </a:p>
        </p:txBody>
      </p:sp>
      <p:sp>
        <p:nvSpPr>
          <p:cNvPr id="32" name="Rectangle 31"/>
          <p:cNvSpPr/>
          <p:nvPr/>
        </p:nvSpPr>
        <p:spPr>
          <a:xfrm rot="5400000">
            <a:off x="5637274" y="4817197"/>
            <a:ext cx="2135486" cy="38427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7008242" y="4673878"/>
            <a:ext cx="1504398" cy="1499958"/>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itle 3"/>
          <p:cNvSpPr txBox="1">
            <a:spLocks/>
          </p:cNvSpPr>
          <p:nvPr/>
        </p:nvSpPr>
        <p:spPr>
          <a:xfrm>
            <a:off x="7024533" y="4991167"/>
            <a:ext cx="1504398" cy="46516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000" b="1" dirty="0" smtClean="0">
                <a:solidFill>
                  <a:schemeClr val="bg1"/>
                </a:solidFill>
                <a:latin typeface="+mn-lt"/>
              </a:rPr>
              <a:t>Peripherals</a:t>
            </a:r>
          </a:p>
          <a:p>
            <a:pPr algn="l"/>
            <a:r>
              <a:rPr lang="fr-FR" sz="2000" b="1" dirty="0" smtClean="0">
                <a:solidFill>
                  <a:schemeClr val="bg1"/>
                </a:solidFill>
                <a:latin typeface="+mn-lt"/>
              </a:rPr>
              <a:t>Specialized </a:t>
            </a:r>
          </a:p>
          <a:p>
            <a:pPr algn="l"/>
            <a:r>
              <a:rPr lang="fr-FR" sz="2000" b="1" dirty="0" smtClean="0">
                <a:solidFill>
                  <a:schemeClr val="bg1"/>
                </a:solidFill>
                <a:latin typeface="+mn-lt"/>
              </a:rPr>
              <a:t>Fonctions</a:t>
            </a:r>
          </a:p>
        </p:txBody>
      </p:sp>
      <p:sp>
        <p:nvSpPr>
          <p:cNvPr id="36" name="Rectangle 35"/>
          <p:cNvSpPr/>
          <p:nvPr/>
        </p:nvSpPr>
        <p:spPr>
          <a:xfrm>
            <a:off x="7008242" y="3957075"/>
            <a:ext cx="1504398" cy="5924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itle 3"/>
          <p:cNvSpPr txBox="1">
            <a:spLocks/>
          </p:cNvSpPr>
          <p:nvPr/>
        </p:nvSpPr>
        <p:spPr>
          <a:xfrm>
            <a:off x="7013715" y="3922784"/>
            <a:ext cx="1498925" cy="63006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Memory </a:t>
            </a:r>
          </a:p>
          <a:p>
            <a:r>
              <a:rPr lang="fr-FR" sz="1800" b="1" dirty="0" smtClean="0">
                <a:solidFill>
                  <a:schemeClr val="bg1"/>
                </a:solidFill>
                <a:latin typeface="+mn-lt"/>
              </a:rPr>
              <a:t>Controller</a:t>
            </a:r>
          </a:p>
        </p:txBody>
      </p:sp>
      <p:sp>
        <p:nvSpPr>
          <p:cNvPr id="38" name="Rectangle 37"/>
          <p:cNvSpPr/>
          <p:nvPr/>
        </p:nvSpPr>
        <p:spPr>
          <a:xfrm>
            <a:off x="5008223" y="4673878"/>
            <a:ext cx="1368152" cy="1010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itle 3"/>
          <p:cNvSpPr txBox="1">
            <a:spLocks/>
          </p:cNvSpPr>
          <p:nvPr/>
        </p:nvSpPr>
        <p:spPr>
          <a:xfrm>
            <a:off x="5008223" y="4886693"/>
            <a:ext cx="133937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b="1" dirty="0" smtClean="0">
                <a:solidFill>
                  <a:schemeClr val="bg1"/>
                </a:solidFill>
                <a:latin typeface="+mn-lt"/>
              </a:rPr>
              <a:t>GPU</a:t>
            </a:r>
          </a:p>
        </p:txBody>
      </p:sp>
      <p:sp>
        <p:nvSpPr>
          <p:cNvPr id="40" name="Up-Down Arrow 39"/>
          <p:cNvSpPr/>
          <p:nvPr/>
        </p:nvSpPr>
        <p:spPr>
          <a:xfrm rot="16200000">
            <a:off x="8487041" y="4055289"/>
            <a:ext cx="788230" cy="448947"/>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Up-Down Arrow 40"/>
          <p:cNvSpPr/>
          <p:nvPr/>
        </p:nvSpPr>
        <p:spPr>
          <a:xfrm rot="16200000">
            <a:off x="8487041" y="5213075"/>
            <a:ext cx="788230" cy="448947"/>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359219" y="3938916"/>
            <a:ext cx="1368152" cy="7920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itle 3"/>
          <p:cNvSpPr txBox="1">
            <a:spLocks/>
          </p:cNvSpPr>
          <p:nvPr/>
        </p:nvSpPr>
        <p:spPr>
          <a:xfrm>
            <a:off x="369994" y="4081296"/>
            <a:ext cx="133937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b="1" dirty="0" smtClean="0">
                <a:solidFill>
                  <a:schemeClr val="bg1"/>
                </a:solidFill>
                <a:latin typeface="+mn-lt"/>
              </a:rPr>
              <a:t>CPU</a:t>
            </a:r>
          </a:p>
        </p:txBody>
      </p:sp>
      <p:sp>
        <p:nvSpPr>
          <p:cNvPr id="44" name="Rectangle 43"/>
          <p:cNvSpPr/>
          <p:nvPr/>
        </p:nvSpPr>
        <p:spPr>
          <a:xfrm>
            <a:off x="359219" y="5282837"/>
            <a:ext cx="2937314" cy="3842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Title 3"/>
          <p:cNvSpPr txBox="1">
            <a:spLocks/>
          </p:cNvSpPr>
          <p:nvPr/>
        </p:nvSpPr>
        <p:spPr>
          <a:xfrm>
            <a:off x="357412" y="5312572"/>
            <a:ext cx="294092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L2 CACHE</a:t>
            </a:r>
          </a:p>
        </p:txBody>
      </p:sp>
      <p:sp>
        <p:nvSpPr>
          <p:cNvPr id="46" name="Rectangle 45"/>
          <p:cNvSpPr/>
          <p:nvPr/>
        </p:nvSpPr>
        <p:spPr>
          <a:xfrm>
            <a:off x="355606" y="4814785"/>
            <a:ext cx="1368152" cy="3842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Title 3"/>
          <p:cNvSpPr txBox="1">
            <a:spLocks/>
          </p:cNvSpPr>
          <p:nvPr/>
        </p:nvSpPr>
        <p:spPr>
          <a:xfrm>
            <a:off x="351993" y="4809308"/>
            <a:ext cx="137537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L1 CACHE</a:t>
            </a:r>
          </a:p>
        </p:txBody>
      </p:sp>
      <p:sp>
        <p:nvSpPr>
          <p:cNvPr id="48" name="Rectangle 47"/>
          <p:cNvSpPr/>
          <p:nvPr/>
        </p:nvSpPr>
        <p:spPr>
          <a:xfrm>
            <a:off x="1946384" y="3948914"/>
            <a:ext cx="1368152" cy="79208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Title 3"/>
          <p:cNvSpPr txBox="1">
            <a:spLocks/>
          </p:cNvSpPr>
          <p:nvPr/>
        </p:nvSpPr>
        <p:spPr>
          <a:xfrm>
            <a:off x="1957159" y="4091294"/>
            <a:ext cx="133937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b="1" dirty="0" smtClean="0">
                <a:solidFill>
                  <a:schemeClr val="bg1"/>
                </a:solidFill>
                <a:latin typeface="+mn-lt"/>
              </a:rPr>
              <a:t>CPU</a:t>
            </a:r>
          </a:p>
        </p:txBody>
      </p:sp>
      <p:sp>
        <p:nvSpPr>
          <p:cNvPr id="50" name="Rectangle 49"/>
          <p:cNvSpPr/>
          <p:nvPr/>
        </p:nvSpPr>
        <p:spPr>
          <a:xfrm>
            <a:off x="1942771" y="4824783"/>
            <a:ext cx="1368152" cy="38427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Title 3"/>
          <p:cNvSpPr txBox="1">
            <a:spLocks/>
          </p:cNvSpPr>
          <p:nvPr/>
        </p:nvSpPr>
        <p:spPr>
          <a:xfrm>
            <a:off x="1939158" y="4819306"/>
            <a:ext cx="1375377"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L1 CACHE</a:t>
            </a:r>
          </a:p>
        </p:txBody>
      </p:sp>
      <p:sp>
        <p:nvSpPr>
          <p:cNvPr id="52"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421916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55</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482453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Architecture</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Un processeur application embarque toujours un voire plusieurs CPU généralistes superscalaires dédiés à l’exécution du ou des systèmes d’exploitation évolués (virtualisés ou réels) ainsi que des applicatifs. Il lui est ajouté une voire plusieurs fonctions spécialisées de calcul (GPU, DSP, crypto …), un jeu de périphériques évolués complet et une mémoire interne ne permettant pas d’accueillir le système (</a:t>
            </a:r>
            <a:r>
              <a:rPr lang="fr-FR" sz="2400" dirty="0" err="1" smtClean="0">
                <a:latin typeface="Microsoft JhengHei Light" panose="020B0304030504040204" pitchFamily="34" charset="-120"/>
                <a:ea typeface="Microsoft JhengHei Light" panose="020B0304030504040204" pitchFamily="34" charset="-120"/>
              </a:rPr>
              <a:t>bootloader</a:t>
            </a:r>
            <a:r>
              <a:rPr lang="fr-FR" sz="2400" dirty="0" smtClean="0">
                <a:latin typeface="Microsoft JhengHei Light" panose="020B0304030504040204" pitchFamily="34" charset="-120"/>
                <a:ea typeface="Microsoft JhengHei Light" panose="020B0304030504040204" pitchFamily="34" charset="-120"/>
              </a:rPr>
              <a:t>). Une mémoire principale (DDR volatile) et une mémoire non-volatile de stockage de masse (MMC, </a:t>
            </a:r>
            <a:r>
              <a:rPr lang="fr-FR" sz="2400" dirty="0" err="1" smtClean="0">
                <a:latin typeface="Microsoft JhengHei Light" panose="020B0304030504040204" pitchFamily="34" charset="-120"/>
                <a:ea typeface="Microsoft JhengHei Light" panose="020B0304030504040204" pitchFamily="34" charset="-120"/>
              </a:rPr>
              <a:t>eMMC</a:t>
            </a:r>
            <a:r>
              <a:rPr lang="fr-FR" sz="2400" dirty="0" smtClean="0">
                <a:latin typeface="Microsoft JhengHei Light" panose="020B0304030504040204" pitchFamily="34" charset="-120"/>
                <a:ea typeface="Microsoft JhengHei Light" panose="020B0304030504040204" pitchFamily="34" charset="-120"/>
              </a:rPr>
              <a:t>, </a:t>
            </a:r>
            <a:r>
              <a:rPr lang="fr-FR" sz="2400" dirty="0" err="1" smtClean="0">
                <a:latin typeface="Microsoft JhengHei Light" panose="020B0304030504040204" pitchFamily="34" charset="-120"/>
                <a:ea typeface="Microsoft JhengHei Light" panose="020B0304030504040204" pitchFamily="34" charset="-120"/>
              </a:rPr>
              <a:t>SDCard</a:t>
            </a:r>
            <a:r>
              <a:rPr lang="fr-FR" sz="2400" dirty="0" smtClean="0">
                <a:latin typeface="Microsoft JhengHei Light" panose="020B0304030504040204" pitchFamily="34" charset="-120"/>
                <a:ea typeface="Microsoft JhengHei Light" panose="020B0304030504040204" pitchFamily="34" charset="-120"/>
              </a:rPr>
              <a:t> …) externes doivent lui être ajoutées</a:t>
            </a:r>
            <a:endParaRPr lang="fr-FR" sz="2400" dirty="0">
              <a:latin typeface="Microsoft JhengHei Light" panose="020B0304030504040204" pitchFamily="34" charset="-120"/>
              <a:ea typeface="Microsoft JhengHei Light" panose="020B0304030504040204" pitchFamily="34" charset="-120"/>
              <a:sym typeface="Wingdings"/>
            </a:endParaRPr>
          </a:p>
        </p:txBody>
      </p:sp>
      <p:sp>
        <p:nvSpPr>
          <p:cNvPr id="7"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44645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56</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352839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Hiérarchie des coûts</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Contrairement aux MCU embarquant tous les services matériels sur la puce afin de contrôler un système</a:t>
            </a:r>
            <a:r>
              <a:rPr lang="fr-FR" sz="2400" dirty="0">
                <a:latin typeface="Microsoft JhengHei Light" panose="020B0304030504040204" pitchFamily="34" charset="-120"/>
                <a:ea typeface="Microsoft JhengHei Light" panose="020B0304030504040204" pitchFamily="34" charset="-120"/>
              </a:rPr>
              <a:t> (on chip)</a:t>
            </a:r>
            <a:r>
              <a:rPr lang="fr-FR" sz="2400" dirty="0" smtClean="0">
                <a:latin typeface="Microsoft JhengHei Light" panose="020B0304030504040204" pitchFamily="34" charset="-120"/>
                <a:ea typeface="Microsoft JhengHei Light" panose="020B0304030504040204" pitchFamily="34" charset="-120"/>
              </a:rPr>
              <a:t>, les AP exigent un coût unitaire non négligeable et restent dépréciés pour les applications à faible coût et fort volume. Nécessité d’une interface et/ou de connectivités évoluées dans </a:t>
            </a:r>
            <a:r>
              <a:rPr lang="fr-FR" sz="2400" dirty="0">
                <a:latin typeface="Microsoft JhengHei Light" panose="020B0304030504040204" pitchFamily="34" charset="-120"/>
                <a:ea typeface="Microsoft JhengHei Light" panose="020B0304030504040204" pitchFamily="34" charset="-120"/>
              </a:rPr>
              <a:t>l’application </a:t>
            </a:r>
            <a:endParaRPr lang="fr-FR" sz="2400" dirty="0" smtClean="0">
              <a:latin typeface="Microsoft JhengHei Light" panose="020B0304030504040204" pitchFamily="34" charset="-120"/>
              <a:ea typeface="Microsoft JhengHei Light" panose="020B0304030504040204" pitchFamily="34" charset="-120"/>
            </a:endParaRPr>
          </a:p>
          <a:p>
            <a:pPr algn="l"/>
            <a:endParaRPr lang="fr-FR" sz="1200" dirty="0" smtClean="0">
              <a:latin typeface="Microsoft JhengHei Light" panose="020B0304030504040204" pitchFamily="34" charset="-120"/>
              <a:ea typeface="Microsoft JhengHei Light" panose="020B0304030504040204" pitchFamily="34" charset="-120"/>
            </a:endParaRPr>
          </a:p>
          <a:p>
            <a:r>
              <a:rPr lang="fr-FR" sz="1400" b="1" i="1" dirty="0" smtClean="0">
                <a:solidFill>
                  <a:schemeClr val="accent5">
                    <a:lumMod val="75000"/>
                  </a:schemeClr>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GPP</a:t>
            </a:r>
            <a:r>
              <a:rPr lang="fr-FR" sz="14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 </a:t>
            </a:r>
            <a:r>
              <a:rPr lang="fr-FR" sz="1400" b="1" i="1" dirty="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 RAM + </a:t>
            </a:r>
            <a:r>
              <a:rPr lang="fr-FR" sz="14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Hard Disk + Mother </a:t>
            </a:r>
            <a:r>
              <a:rPr lang="fr-FR" sz="1400" b="1" i="1" dirty="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Board $ </a:t>
            </a:r>
            <a:r>
              <a:rPr lang="fr-FR" sz="14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     &gt;&gt;      </a:t>
            </a:r>
            <a:r>
              <a:rPr lang="fr-FR" sz="1400" b="1" i="1" dirty="0">
                <a:solidFill>
                  <a:schemeClr val="accent5">
                    <a:lumMod val="75000"/>
                  </a:schemeClr>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AP</a:t>
            </a:r>
            <a:r>
              <a:rPr lang="fr-FR" sz="1400" b="1" i="1" dirty="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 + RAM + MMC + PCB $ </a:t>
            </a:r>
            <a:r>
              <a:rPr lang="fr-FR" sz="14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     &gt;&gt;      </a:t>
            </a:r>
            <a:r>
              <a:rPr lang="fr-FR" sz="1400" b="1" i="1" dirty="0" smtClean="0">
                <a:solidFill>
                  <a:schemeClr val="accent5">
                    <a:lumMod val="75000"/>
                  </a:schemeClr>
                </a:solidFill>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MCU</a:t>
            </a:r>
            <a:r>
              <a:rPr lang="fr-FR" sz="14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 </a:t>
            </a:r>
            <a:r>
              <a:rPr lang="fr-FR" sz="1400" b="1" i="1" dirty="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 PCB </a:t>
            </a:r>
            <a:r>
              <a:rPr lang="fr-FR" sz="14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 </a:t>
            </a:r>
            <a:endParaRPr lang="fr-FR" sz="1400" b="1" i="1" dirty="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sym typeface="Wingdings"/>
            </a:endParaRPr>
          </a:p>
        </p:txBody>
      </p:sp>
      <p:sp>
        <p:nvSpPr>
          <p:cNvPr id="42" name="Rectangle 41"/>
          <p:cNvSpPr/>
          <p:nvPr/>
        </p:nvSpPr>
        <p:spPr>
          <a:xfrm>
            <a:off x="3838096" y="5134875"/>
            <a:ext cx="1368152" cy="12601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Title 3"/>
          <p:cNvSpPr txBox="1">
            <a:spLocks/>
          </p:cNvSpPr>
          <p:nvPr/>
        </p:nvSpPr>
        <p:spPr>
          <a:xfrm>
            <a:off x="3838096" y="5449910"/>
            <a:ext cx="1368152"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800" b="1" dirty="0" smtClean="0">
                <a:solidFill>
                  <a:schemeClr val="bg1"/>
                </a:solidFill>
                <a:latin typeface="+mn-lt"/>
              </a:rPr>
              <a:t>AP</a:t>
            </a:r>
          </a:p>
        </p:txBody>
      </p:sp>
      <p:sp>
        <p:nvSpPr>
          <p:cNvPr id="44" name="Rectangle 43"/>
          <p:cNvSpPr/>
          <p:nvPr/>
        </p:nvSpPr>
        <p:spPr>
          <a:xfrm>
            <a:off x="5652120" y="5134875"/>
            <a:ext cx="1368152" cy="12601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Up-Down Arrow 45"/>
          <p:cNvSpPr/>
          <p:nvPr/>
        </p:nvSpPr>
        <p:spPr>
          <a:xfrm rot="16200000">
            <a:off x="5036607" y="5539449"/>
            <a:ext cx="788230" cy="448947"/>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2020996" y="5134875"/>
            <a:ext cx="1368152" cy="12601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Title 3"/>
          <p:cNvSpPr txBox="1">
            <a:spLocks/>
          </p:cNvSpPr>
          <p:nvPr/>
        </p:nvSpPr>
        <p:spPr>
          <a:xfrm>
            <a:off x="5635738" y="5278891"/>
            <a:ext cx="138453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000" b="1" dirty="0" smtClean="0">
                <a:solidFill>
                  <a:schemeClr val="bg1"/>
                </a:solidFill>
                <a:latin typeface="+mn-lt"/>
              </a:rPr>
              <a:t>Mass</a:t>
            </a:r>
          </a:p>
          <a:p>
            <a:r>
              <a:rPr lang="fr-FR" sz="2000" b="1" dirty="0" smtClean="0">
                <a:solidFill>
                  <a:schemeClr val="bg1"/>
                </a:solidFill>
                <a:latin typeface="+mn-lt"/>
              </a:rPr>
              <a:t>Storage</a:t>
            </a:r>
          </a:p>
          <a:p>
            <a:r>
              <a:rPr lang="fr-FR" sz="2000" b="1" dirty="0" smtClean="0">
                <a:solidFill>
                  <a:schemeClr val="bg1"/>
                </a:solidFill>
                <a:latin typeface="+mn-lt"/>
              </a:rPr>
              <a:t>(MMC)</a:t>
            </a:r>
          </a:p>
        </p:txBody>
      </p:sp>
      <p:sp>
        <p:nvSpPr>
          <p:cNvPr id="49" name="Up-Down Arrow 48"/>
          <p:cNvSpPr/>
          <p:nvPr/>
        </p:nvSpPr>
        <p:spPr>
          <a:xfrm rot="16200000">
            <a:off x="3219507" y="5539449"/>
            <a:ext cx="788230" cy="448947"/>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Up-Down Arrow 49"/>
          <p:cNvSpPr/>
          <p:nvPr/>
        </p:nvSpPr>
        <p:spPr>
          <a:xfrm>
            <a:off x="4142446" y="6395015"/>
            <a:ext cx="788230" cy="448947"/>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Title 3"/>
          <p:cNvSpPr txBox="1">
            <a:spLocks/>
          </p:cNvSpPr>
          <p:nvPr/>
        </p:nvSpPr>
        <p:spPr>
          <a:xfrm>
            <a:off x="3938254" y="6069261"/>
            <a:ext cx="1196614" cy="40795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I/O</a:t>
            </a:r>
          </a:p>
        </p:txBody>
      </p:sp>
      <p:sp>
        <p:nvSpPr>
          <p:cNvPr id="52" name="Title 3"/>
          <p:cNvSpPr txBox="1">
            <a:spLocks/>
          </p:cNvSpPr>
          <p:nvPr/>
        </p:nvSpPr>
        <p:spPr>
          <a:xfrm>
            <a:off x="2020996" y="5278891"/>
            <a:ext cx="1384534" cy="63007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000" b="1" dirty="0" smtClean="0">
                <a:solidFill>
                  <a:schemeClr val="bg1"/>
                </a:solidFill>
                <a:latin typeface="+mn-lt"/>
              </a:rPr>
              <a:t>Main</a:t>
            </a:r>
          </a:p>
          <a:p>
            <a:r>
              <a:rPr lang="fr-FR" sz="2000" b="1" dirty="0" smtClean="0">
                <a:solidFill>
                  <a:schemeClr val="bg1"/>
                </a:solidFill>
                <a:latin typeface="+mn-lt"/>
              </a:rPr>
              <a:t>Memory</a:t>
            </a:r>
          </a:p>
          <a:p>
            <a:r>
              <a:rPr lang="fr-FR" sz="2000" b="1" dirty="0" smtClean="0">
                <a:solidFill>
                  <a:schemeClr val="bg1"/>
                </a:solidFill>
                <a:latin typeface="+mn-lt"/>
              </a:rPr>
              <a:t>(DDR)</a:t>
            </a:r>
          </a:p>
        </p:txBody>
      </p:sp>
      <p:sp>
        <p:nvSpPr>
          <p:cNvPr id="17"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71920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57</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376264"/>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Solutions </a:t>
            </a:r>
            <a:r>
              <a:rPr lang="fr-FR" sz="2800" dirty="0" err="1" smtClean="0">
                <a:solidFill>
                  <a:schemeClr val="accent5">
                    <a:lumMod val="75000"/>
                  </a:schemeClr>
                </a:solidFill>
                <a:latin typeface="Bauhaus 93" pitchFamily="82" charset="0"/>
              </a:rPr>
              <a:t>Qualcomm</a:t>
            </a:r>
            <a:endParaRPr lang="fr-FR" sz="2800" dirty="0" smtClean="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Le leader du marché en terme de part de marché à notre époque des AP grâce au marché des terminaux mobiles est </a:t>
            </a:r>
            <a:r>
              <a:rPr lang="fr-FR" sz="2400" dirty="0" err="1" smtClean="0">
                <a:latin typeface="Microsoft JhengHei Light" panose="020B0304030504040204" pitchFamily="34" charset="-120"/>
                <a:ea typeface="Microsoft JhengHei Light" panose="020B0304030504040204" pitchFamily="34" charset="-120"/>
              </a:rPr>
              <a:t>Qualcomm</a:t>
            </a:r>
            <a:r>
              <a:rPr lang="fr-FR" sz="2400" dirty="0">
                <a:latin typeface="Microsoft JhengHei Light" panose="020B0304030504040204" pitchFamily="34" charset="-120"/>
                <a:ea typeface="Microsoft JhengHei Light" panose="020B0304030504040204" pitchFamily="34" charset="-120"/>
              </a:rPr>
              <a:t> </a:t>
            </a:r>
            <a:r>
              <a:rPr lang="fr-FR" sz="2400" dirty="0" smtClean="0">
                <a:latin typeface="Microsoft JhengHei Light" panose="020B0304030504040204" pitchFamily="34" charset="-120"/>
                <a:ea typeface="Microsoft JhengHei Light" panose="020B0304030504040204" pitchFamily="34" charset="-120"/>
              </a:rPr>
              <a:t>avec sa famille </a:t>
            </a:r>
            <a:r>
              <a:rPr lang="fr-FR" sz="2400" dirty="0" err="1" smtClean="0">
                <a:latin typeface="Microsoft JhengHei Light" panose="020B0304030504040204" pitchFamily="34" charset="-120"/>
                <a:ea typeface="Microsoft JhengHei Light" panose="020B0304030504040204" pitchFamily="34" charset="-120"/>
              </a:rPr>
              <a:t>Snapdragon</a:t>
            </a:r>
            <a:r>
              <a:rPr lang="fr-FR" sz="2400" dirty="0" smtClean="0">
                <a:latin typeface="Microsoft JhengHei Light" panose="020B0304030504040204" pitchFamily="34" charset="-120"/>
                <a:ea typeface="Microsoft JhengHei Light" panose="020B0304030504040204" pitchFamily="34" charset="-120"/>
              </a:rPr>
              <a:t>  </a:t>
            </a:r>
            <a:endParaRPr lang="fr-FR" sz="2800" dirty="0">
              <a:latin typeface="Microsoft JhengHei Light" panose="020B0304030504040204" pitchFamily="34" charset="-120"/>
              <a:ea typeface="Microsoft JhengHei Light" panose="020B0304030504040204" pitchFamily="34" charset="-120"/>
              <a:sym typeface="Wingding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3852" y="4576889"/>
            <a:ext cx="3600400" cy="174249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3792441"/>
            <a:ext cx="3480680" cy="3480680"/>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963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58</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18002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a:t>
            </a:r>
            <a:r>
              <a:rPr lang="fr-FR" sz="2800" dirty="0" err="1" smtClean="0">
                <a:solidFill>
                  <a:schemeClr val="accent5">
                    <a:lumMod val="75000"/>
                  </a:schemeClr>
                </a:solidFill>
                <a:latin typeface="Bauhaus 93" pitchFamily="82" charset="0"/>
              </a:rPr>
              <a:t>Snapdragon</a:t>
            </a:r>
            <a:r>
              <a:rPr lang="fr-FR" sz="2800" dirty="0" smtClean="0">
                <a:solidFill>
                  <a:schemeClr val="accent5">
                    <a:lumMod val="75000"/>
                  </a:schemeClr>
                </a:solidFill>
                <a:latin typeface="Bauhaus 93" pitchFamily="82" charset="0"/>
              </a:rPr>
              <a:t> 810</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Observons les fonctions matérielles de l’architecture interne de la famille </a:t>
            </a:r>
            <a:r>
              <a:rPr lang="fr-FR" sz="2400" dirty="0" err="1" smtClean="0">
                <a:latin typeface="Microsoft JhengHei Light" panose="020B0304030504040204" pitchFamily="34" charset="-120"/>
                <a:ea typeface="Microsoft JhengHei Light" panose="020B0304030504040204" pitchFamily="34" charset="-120"/>
              </a:rPr>
              <a:t>snapdragon</a:t>
            </a:r>
            <a:r>
              <a:rPr lang="fr-FR" sz="2400" dirty="0" smtClean="0">
                <a:latin typeface="Microsoft JhengHei Light" panose="020B0304030504040204" pitchFamily="34" charset="-120"/>
                <a:ea typeface="Microsoft JhengHei Light" panose="020B0304030504040204" pitchFamily="34" charset="-120"/>
              </a:rPr>
              <a:t> 810 de </a:t>
            </a:r>
            <a:r>
              <a:rPr lang="fr-FR" sz="2400" dirty="0" err="1" smtClean="0">
                <a:latin typeface="Microsoft JhengHei Light" panose="020B0304030504040204" pitchFamily="34" charset="-120"/>
                <a:ea typeface="Microsoft JhengHei Light" panose="020B0304030504040204" pitchFamily="34" charset="-120"/>
              </a:rPr>
              <a:t>Qualcomm</a:t>
            </a:r>
            <a:endParaRPr lang="fr-FR" sz="2400" dirty="0">
              <a:latin typeface="Microsoft JhengHei Light" panose="020B0304030504040204" pitchFamily="34" charset="-120"/>
              <a:ea typeface="Microsoft JhengHei Light" panose="020B0304030504040204" pitchFamily="34" charset="-120"/>
              <a:sym typeface="Wingding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3158903"/>
            <a:ext cx="6779151" cy="3516534"/>
          </a:xfrm>
          <a:prstGeom prst="roundRect">
            <a:avLst>
              <a:gd name="adj" fmla="val 0"/>
            </a:avLst>
          </a:prstGeom>
          <a:solidFill>
            <a:srgbClr val="FFFFFF">
              <a:shade val="85000"/>
            </a:srgbClr>
          </a:solidFill>
          <a:ln>
            <a:noFill/>
          </a:ln>
          <a:effectLst/>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05284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59</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18002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Application jeux vidéos</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Light" panose="020B0304030504040204" pitchFamily="34" charset="-120"/>
                <a:ea typeface="Microsoft JhengHei Light" panose="020B0304030504040204" pitchFamily="34" charset="-120"/>
              </a:rPr>
              <a:t>Observons l’intérêt d’une architecture hétérogène pour une application aux jeux vidéos</a:t>
            </a:r>
            <a:endParaRPr lang="fr-FR" sz="2400" dirty="0">
              <a:latin typeface="Microsoft JhengHei Light" panose="020B0304030504040204" pitchFamily="34" charset="-120"/>
              <a:ea typeface="Microsoft JhengHei Light" panose="020B0304030504040204" pitchFamily="34" charset="-120"/>
              <a:sym typeface="Wingding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3150759"/>
            <a:ext cx="6480720" cy="3575197"/>
          </a:xfrm>
          <a:prstGeom prst="roundRect">
            <a:avLst>
              <a:gd name="adj" fmla="val 0"/>
            </a:avLst>
          </a:prstGeom>
          <a:solidFill>
            <a:srgbClr val="FFFFFF">
              <a:shade val="85000"/>
            </a:srgbClr>
          </a:solidFill>
          <a:ln>
            <a:noFill/>
          </a:ln>
          <a:effectLst/>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15463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
          <p:cNvSpPr txBox="1">
            <a:spLocks/>
          </p:cNvSpPr>
          <p:nvPr/>
        </p:nvSpPr>
        <p:spPr>
          <a:xfrm>
            <a:off x="755575" y="1268760"/>
            <a:ext cx="8372727" cy="259228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Suivi du marché</a:t>
            </a:r>
          </a:p>
          <a:p>
            <a:pPr algn="l"/>
            <a:r>
              <a:rPr lang="fr-FR" sz="2800" dirty="0" smtClean="0">
                <a:latin typeface="Microsoft JhengHei UI Light" panose="020B0304030504040204" pitchFamily="34" charset="-120"/>
                <a:ea typeface="Microsoft JhengHei UI Light" panose="020B0304030504040204" pitchFamily="34" charset="-120"/>
              </a:rPr>
              <a:t>	</a:t>
            </a:r>
          </a:p>
          <a:p>
            <a:pPr algn="l"/>
            <a:r>
              <a:rPr lang="fr-FR" sz="2800" dirty="0">
                <a:latin typeface="Microsoft JhengHei UI Light" panose="020B0304030504040204" pitchFamily="34" charset="-120"/>
                <a:ea typeface="Microsoft JhengHei UI Light" panose="020B0304030504040204" pitchFamily="34" charset="-120"/>
              </a:rPr>
              <a:t>	</a:t>
            </a:r>
            <a:r>
              <a:rPr lang="fr-FR" sz="2400" dirty="0" smtClean="0">
                <a:latin typeface="Microsoft JhengHei UI Light" panose="020B0304030504040204" pitchFamily="34" charset="-120"/>
                <a:ea typeface="Microsoft JhengHei UI Light" panose="020B0304030504040204" pitchFamily="34" charset="-120"/>
              </a:rPr>
              <a:t>Afin de suivre les évolutions et tendances du marché de l’embarqué, inscrivez-vous à la newsletter quotidienne de </a:t>
            </a:r>
            <a:r>
              <a:rPr lang="fr-FR" sz="2400" dirty="0" smtClean="0">
                <a:latin typeface="Microsoft JhengHei UI Light" panose="020B0304030504040204" pitchFamily="34" charset="-120"/>
                <a:ea typeface="Microsoft JhengHei UI Light" panose="020B0304030504040204" pitchFamily="34" charset="-120"/>
                <a:hlinkClick r:id="rId3"/>
              </a:rPr>
              <a:t>www.lembarque.com</a:t>
            </a:r>
            <a:r>
              <a:rPr lang="fr-FR" sz="2400" dirty="0" smtClean="0">
                <a:latin typeface="Microsoft JhengHei UI Light" panose="020B0304030504040204" pitchFamily="34" charset="-120"/>
                <a:ea typeface="Microsoft JhengHei UI Light" panose="020B0304030504040204" pitchFamily="34" charset="-120"/>
              </a:rPr>
              <a:t>. Cela ne vous prendra que quelques minutes par jour</a:t>
            </a:r>
            <a:endParaRPr lang="fr-FR" sz="2400" dirty="0">
              <a:latin typeface="+mn-lt"/>
              <a:sym typeface="Wingdings"/>
            </a:endParaRPr>
          </a:p>
          <a:p>
            <a:pPr algn="l"/>
            <a:endParaRPr lang="fr-FR" sz="2400" dirty="0">
              <a:latin typeface="+mn-lt"/>
            </a:endParaRPr>
          </a:p>
        </p:txBody>
      </p:sp>
      <p:sp>
        <p:nvSpPr>
          <p:cNvPr id="36"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
        <p:nvSpPr>
          <p:cNvPr id="10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6</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pic>
        <p:nvPicPr>
          <p:cNvPr id="2" name="Image 1">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7664" y="3883655"/>
            <a:ext cx="5667362" cy="2985984"/>
          </a:xfrm>
          <a:prstGeom prst="rect">
            <a:avLst/>
          </a:prstGeom>
          <a:ln>
            <a:solidFill>
              <a:schemeClr val="bg1">
                <a:lumMod val="75000"/>
              </a:schemeClr>
            </a:solidFill>
          </a:ln>
        </p:spPr>
      </p:pic>
    </p:spTree>
    <p:extLst>
      <p:ext uri="{BB962C8B-B14F-4D97-AF65-F5344CB8AC3E}">
        <p14:creationId xmlns:p14="http://schemas.microsoft.com/office/powerpoint/2010/main" val="285935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60</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18002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Solution </a:t>
            </a:r>
            <a:r>
              <a:rPr lang="fr-FR" sz="2800" dirty="0" err="1" smtClean="0">
                <a:solidFill>
                  <a:schemeClr val="accent5">
                    <a:lumMod val="75000"/>
                  </a:schemeClr>
                </a:solidFill>
                <a:latin typeface="Bauhaus 93" pitchFamily="82" charset="0"/>
              </a:rPr>
              <a:t>BeagleBone</a:t>
            </a:r>
            <a:endParaRPr lang="fr-FR" sz="2800" dirty="0" smtClean="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400" b="1" i="1" dirty="0" smtClean="0">
                <a:effectLst>
                  <a:outerShdw blurRad="38100" dist="38100" dir="2700000" algn="tl">
                    <a:srgbClr val="000000">
                      <a:alpha val="43137"/>
                    </a:srgbClr>
                  </a:outerShdw>
                </a:effectLst>
                <a:latin typeface="Microsoft JhengHei Light" panose="020B0304030504040204" pitchFamily="34" charset="-120"/>
                <a:ea typeface="Microsoft JhengHei Light" panose="020B0304030504040204" pitchFamily="34" charset="-120"/>
              </a:rPr>
              <a:t>	</a:t>
            </a:r>
            <a:r>
              <a:rPr lang="fr-FR" sz="2400" dirty="0" smtClean="0">
                <a:latin typeface="Microsoft JhengHei Light" panose="020B0304030504040204" pitchFamily="34" charset="-120"/>
                <a:ea typeface="Microsoft JhengHei Light" panose="020B0304030504040204" pitchFamily="34" charset="-120"/>
              </a:rPr>
              <a:t>Observons les services matériels présents sur la maquette de prototypage </a:t>
            </a:r>
            <a:r>
              <a:rPr lang="fr-FR" sz="2400" dirty="0" err="1" smtClean="0">
                <a:latin typeface="Microsoft JhengHei Light" panose="020B0304030504040204" pitchFamily="34" charset="-120"/>
                <a:ea typeface="Microsoft JhengHei Light" panose="020B0304030504040204" pitchFamily="34" charset="-120"/>
              </a:rPr>
              <a:t>Beaglebone</a:t>
            </a:r>
            <a:r>
              <a:rPr lang="fr-FR" sz="2400" dirty="0" smtClean="0">
                <a:latin typeface="Microsoft JhengHei Light" panose="020B0304030504040204" pitchFamily="34" charset="-120"/>
                <a:ea typeface="Microsoft JhengHei Light" panose="020B0304030504040204" pitchFamily="34" charset="-120"/>
              </a:rPr>
              <a:t> black</a:t>
            </a:r>
            <a:endParaRPr lang="fr-FR" sz="2400" dirty="0">
              <a:latin typeface="Microsoft JhengHei Light" panose="020B0304030504040204" pitchFamily="34" charset="-120"/>
              <a:ea typeface="Microsoft JhengHei Light" panose="020B0304030504040204" pitchFamily="34" charset="-120"/>
              <a:sym typeface="Wingding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4321" y="3508786"/>
            <a:ext cx="5418521" cy="3085848"/>
          </a:xfrm>
          <a:prstGeom prst="rect">
            <a:avLst/>
          </a:prstGeom>
        </p:spPr>
      </p:pic>
      <p:sp>
        <p:nvSpPr>
          <p:cNvPr id="9" name="Left Arrow 8"/>
          <p:cNvSpPr/>
          <p:nvPr/>
        </p:nvSpPr>
        <p:spPr>
          <a:xfrm rot="16200000">
            <a:off x="3809842" y="3710585"/>
            <a:ext cx="1125573" cy="7928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3"/>
          <p:cNvSpPr txBox="1">
            <a:spLocks/>
          </p:cNvSpPr>
          <p:nvPr/>
        </p:nvSpPr>
        <p:spPr>
          <a:xfrm>
            <a:off x="2716444" y="3298127"/>
            <a:ext cx="3312368" cy="421317"/>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000" dirty="0" smtClean="0">
                <a:latin typeface="Microsoft JhengHei UI Light" panose="020B0304030504040204" pitchFamily="34" charset="-120"/>
                <a:ea typeface="Microsoft JhengHei UI Light" panose="020B0304030504040204" pitchFamily="34" charset="-120"/>
              </a:rPr>
              <a:t>SoC/AP </a:t>
            </a:r>
            <a:r>
              <a:rPr lang="fr-FR" sz="2000" dirty="0" err="1" smtClean="0">
                <a:latin typeface="Microsoft JhengHei UI Light" panose="020B0304030504040204" pitchFamily="34" charset="-120"/>
                <a:ea typeface="Microsoft JhengHei UI Light" panose="020B0304030504040204" pitchFamily="34" charset="-120"/>
              </a:rPr>
              <a:t>Sitara</a:t>
            </a:r>
            <a:r>
              <a:rPr lang="fr-FR" sz="2000" dirty="0" smtClean="0">
                <a:latin typeface="Microsoft JhengHei UI Light" panose="020B0304030504040204" pitchFamily="34" charset="-120"/>
                <a:ea typeface="Microsoft JhengHei UI Light" panose="020B0304030504040204" pitchFamily="34" charset="-120"/>
              </a:rPr>
              <a:t> AM3358 TI</a:t>
            </a:r>
            <a:endParaRPr lang="fr-FR" sz="1600" dirty="0">
              <a:latin typeface="Microsoft JhengHei UI Light" panose="020B0304030504040204" pitchFamily="34" charset="-120"/>
              <a:ea typeface="Microsoft JhengHei UI Light" panose="020B0304030504040204" pitchFamily="34" charset="-120"/>
            </a:endParaRPr>
          </a:p>
        </p:txBody>
      </p:sp>
      <p:sp>
        <p:nvSpPr>
          <p:cNvPr id="11" name="Left Arrow 10"/>
          <p:cNvSpPr/>
          <p:nvPr/>
        </p:nvSpPr>
        <p:spPr>
          <a:xfrm>
            <a:off x="5412714" y="5288989"/>
            <a:ext cx="1340940" cy="7928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le 3"/>
          <p:cNvSpPr txBox="1">
            <a:spLocks/>
          </p:cNvSpPr>
          <p:nvPr/>
        </p:nvSpPr>
        <p:spPr>
          <a:xfrm>
            <a:off x="6204465" y="5474769"/>
            <a:ext cx="1098377" cy="421317"/>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000" dirty="0" err="1" smtClean="0">
                <a:latin typeface="Microsoft JhengHei UI Light" panose="020B0304030504040204" pitchFamily="34" charset="-120"/>
                <a:ea typeface="Microsoft JhengHei UI Light" panose="020B0304030504040204" pitchFamily="34" charset="-120"/>
              </a:rPr>
              <a:t>eMMC</a:t>
            </a:r>
            <a:endParaRPr lang="fr-FR" sz="1600" dirty="0">
              <a:latin typeface="Microsoft JhengHei UI Light" panose="020B0304030504040204" pitchFamily="34" charset="-120"/>
              <a:ea typeface="Microsoft JhengHei UI Light" panose="020B0304030504040204" pitchFamily="34" charset="-120"/>
            </a:endParaRPr>
          </a:p>
        </p:txBody>
      </p:sp>
      <p:sp>
        <p:nvSpPr>
          <p:cNvPr id="13" name="Left Arrow 12"/>
          <p:cNvSpPr/>
          <p:nvPr/>
        </p:nvSpPr>
        <p:spPr>
          <a:xfrm flipH="1">
            <a:off x="2023272" y="4484032"/>
            <a:ext cx="1236423" cy="792879"/>
          </a:xfrm>
          <a:prstGeom prst="lef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itle 3"/>
          <p:cNvSpPr txBox="1">
            <a:spLocks/>
          </p:cNvSpPr>
          <p:nvPr/>
        </p:nvSpPr>
        <p:spPr>
          <a:xfrm>
            <a:off x="763528" y="4669812"/>
            <a:ext cx="1768867" cy="421317"/>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000" dirty="0" smtClean="0">
                <a:latin typeface="Microsoft JhengHei UI Light" panose="020B0304030504040204" pitchFamily="34" charset="-120"/>
                <a:ea typeface="Microsoft JhengHei UI Light" panose="020B0304030504040204" pitchFamily="34" charset="-120"/>
              </a:rPr>
              <a:t>512Mb DDR</a:t>
            </a:r>
            <a:endParaRPr lang="fr-FR" sz="1600" dirty="0">
              <a:latin typeface="Microsoft JhengHei UI Light" panose="020B0304030504040204" pitchFamily="34" charset="-120"/>
              <a:ea typeface="Microsoft JhengHei UI Light" panose="020B0304030504040204" pitchFamily="34" charset="-120"/>
            </a:endParaRPr>
          </a:p>
        </p:txBody>
      </p:sp>
      <p:sp>
        <p:nvSpPr>
          <p:cNvPr id="5" name="Rectangle 4"/>
          <p:cNvSpPr/>
          <p:nvPr/>
        </p:nvSpPr>
        <p:spPr>
          <a:xfrm>
            <a:off x="0" y="6550223"/>
            <a:ext cx="7760212" cy="307777"/>
          </a:xfrm>
          <a:prstGeom prst="rect">
            <a:avLst/>
          </a:prstGeom>
        </p:spPr>
        <p:txBody>
          <a:bodyPr wrap="square">
            <a:spAutoFit/>
          </a:bodyPr>
          <a:lstStyle/>
          <a:p>
            <a:r>
              <a:rPr lang="fr-FR" sz="1400" dirty="0">
                <a:latin typeface="Microsoft JhengHei UI Light" panose="020B0304030504040204" pitchFamily="34" charset="-120"/>
                <a:ea typeface="Microsoft JhengHei UI Light" panose="020B0304030504040204" pitchFamily="34" charset="-120"/>
                <a:hlinkClick r:id="rId4"/>
              </a:rPr>
              <a:t>http://fr.farnell.com/element14/bbone-black-4g/beaglebone-black-rev-c-cortex/dp/2422228</a:t>
            </a:r>
            <a:endParaRPr lang="fr-FR" sz="1400" dirty="0">
              <a:latin typeface="Microsoft JhengHei UI Light" panose="020B0304030504040204" pitchFamily="34" charset="-120"/>
              <a:ea typeface="Microsoft JhengHei UI Light" panose="020B0304030504040204" pitchFamily="34" charset="-120"/>
            </a:endParaRPr>
          </a:p>
        </p:txBody>
      </p:sp>
      <p:sp>
        <p:nvSpPr>
          <p:cNvPr id="17"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36874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61</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30425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Acteurs et marchés</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Hors marché des terminaux mobiles, sur le marché de l’embarqué les architectures Cortex-A de ARM sont également reines. A signifie Application</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664" y="3429000"/>
            <a:ext cx="5913829" cy="3284984"/>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124642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62</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66429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AP – Acteurs et marchés</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Les deux leaders du marché hors terminaux mobiles sont Texas Instruments et </a:t>
            </a:r>
            <a:r>
              <a:rPr lang="fr-FR" sz="2400" dirty="0" err="1" smtClean="0">
                <a:latin typeface="Microsoft JhengHei UI Light" panose="020B0304030504040204" pitchFamily="34" charset="-120"/>
                <a:ea typeface="Microsoft JhengHei UI Light" panose="020B0304030504040204" pitchFamily="34" charset="-120"/>
              </a:rPr>
              <a:t>Freescale</a:t>
            </a:r>
            <a:r>
              <a:rPr lang="fr-FR" sz="2400" dirty="0" smtClean="0">
                <a:latin typeface="Microsoft JhengHei UI Light" panose="020B0304030504040204" pitchFamily="34" charset="-120"/>
                <a:ea typeface="Microsoft JhengHei UI Light" panose="020B0304030504040204" pitchFamily="34" charset="-120"/>
              </a:rPr>
              <a:t>, deux fondeurs offrant de larges communautés d’utilisateurs. Observons la famille iMX6 de </a:t>
            </a:r>
            <a:r>
              <a:rPr lang="fr-FR" sz="2400" dirty="0" err="1" smtClean="0">
                <a:latin typeface="Microsoft JhengHei UI Light" panose="020B0304030504040204" pitchFamily="34" charset="-120"/>
                <a:ea typeface="Microsoft JhengHei UI Light" panose="020B0304030504040204" pitchFamily="34" charset="-120"/>
              </a:rPr>
              <a:t>Freescale</a:t>
            </a:r>
            <a:r>
              <a:rPr lang="fr-FR" sz="2400" dirty="0" smtClean="0">
                <a:latin typeface="Microsoft JhengHei UI Light" panose="020B0304030504040204" pitchFamily="34" charset="-120"/>
                <a:ea typeface="Microsoft JhengHei UI Light" panose="020B0304030504040204" pitchFamily="34" charset="-120"/>
              </a:rPr>
              <a:t>, logiciel et broche à broche compatible</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792" y="3789040"/>
            <a:ext cx="3896621" cy="2975341"/>
          </a:xfrm>
          <a:prstGeom prst="roundRect">
            <a:avLst>
              <a:gd name="adj" fmla="val 0"/>
            </a:avLst>
          </a:prstGeom>
          <a:solidFill>
            <a:srgbClr val="FFFFFF">
              <a:shade val="85000"/>
            </a:srgbClr>
          </a:solidFill>
          <a:ln>
            <a:solidFill>
              <a:schemeClr val="bg1">
                <a:lumMod val="85000"/>
              </a:schemeClr>
            </a:solidFill>
          </a:ln>
          <a:effectLst/>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409813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63</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10"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1318143"/>
            <a:ext cx="5616624" cy="5616624"/>
          </a:xfrm>
          <a:prstGeom prst="rect">
            <a:avLst/>
          </a:prstGeom>
        </p:spPr>
      </p:pic>
      <p:sp>
        <p:nvSpPr>
          <p:cNvPr id="11" name="Rectangle 10"/>
          <p:cNvSpPr/>
          <p:nvPr/>
        </p:nvSpPr>
        <p:spPr>
          <a:xfrm>
            <a:off x="2443163" y="3068960"/>
            <a:ext cx="4032448" cy="1862048"/>
          </a:xfrm>
          <a:prstGeom prst="rect">
            <a:avLst/>
          </a:prstGeom>
        </p:spPr>
        <p:txBody>
          <a:bodyPr wrap="square">
            <a:spAutoFit/>
          </a:bodyPr>
          <a:lstStyle/>
          <a:p>
            <a:pPr algn="ctr"/>
            <a:r>
              <a:rPr lang="fr-FR" sz="11500" dirty="0" smtClean="0">
                <a:solidFill>
                  <a:schemeClr val="bg1"/>
                </a:solidFill>
                <a:latin typeface="Bauhaus 93" pitchFamily="82" charset="0"/>
              </a:rPr>
              <a:t>GPU</a:t>
            </a:r>
            <a:endParaRPr lang="fr-FR" sz="11500" dirty="0">
              <a:solidFill>
                <a:schemeClr val="bg1"/>
              </a:solidFill>
            </a:endParaRPr>
          </a:p>
        </p:txBody>
      </p:sp>
    </p:spTree>
    <p:extLst>
      <p:ext uri="{BB962C8B-B14F-4D97-AF65-F5344CB8AC3E}">
        <p14:creationId xmlns:p14="http://schemas.microsoft.com/office/powerpoint/2010/main" val="419645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64</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3456384"/>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GPU – Graphical Processor Unit</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Les GPU (Graphical Processor Unit) sont des coprocesseurs de traitement spécialisés pour le calcul intensif.  Depuis quelques années, nous parlons de GPGPU (General </a:t>
            </a:r>
            <a:r>
              <a:rPr lang="fr-FR" sz="2400" dirty="0">
                <a:latin typeface="Microsoft JhengHei UI Light" panose="020B0304030504040204" pitchFamily="34" charset="-120"/>
                <a:ea typeface="Microsoft JhengHei UI Light" panose="020B0304030504040204" pitchFamily="34" charset="-120"/>
              </a:rPr>
              <a:t>P</a:t>
            </a:r>
            <a:r>
              <a:rPr lang="fr-FR" sz="2400" dirty="0" smtClean="0">
                <a:latin typeface="Microsoft JhengHei UI Light" panose="020B0304030504040204" pitchFamily="34" charset="-120"/>
                <a:ea typeface="Microsoft JhengHei UI Light" panose="020B0304030504040204" pitchFamily="34" charset="-120"/>
              </a:rPr>
              <a:t>urpose GPU), GPU dédié au calcul massif au sens large. Les applications sont multiples : finance, recherche et sciences, imagerie médicale, jeux vidéos …</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3" name="Picture 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8304" y="4902973"/>
            <a:ext cx="2646040" cy="1623781"/>
          </a:xfrm>
          <a:prstGeom prst="rect">
            <a:avLst/>
          </a:prstGeom>
        </p:spPr>
      </p:pic>
      <p:sp>
        <p:nvSpPr>
          <p:cNvPr id="5" name="Rectangle 4"/>
          <p:cNvSpPr/>
          <p:nvPr/>
        </p:nvSpPr>
        <p:spPr>
          <a:xfrm>
            <a:off x="0" y="6581001"/>
            <a:ext cx="8604448" cy="276999"/>
          </a:xfrm>
          <a:prstGeom prst="rect">
            <a:avLst/>
          </a:prstGeom>
        </p:spPr>
        <p:txBody>
          <a:bodyPr wrap="square">
            <a:spAutoFit/>
          </a:bodyPr>
          <a:lstStyle/>
          <a:p>
            <a:r>
              <a:rPr lang="fr-FR" sz="1200" dirty="0">
                <a:latin typeface="Microsoft JhengHei UI Light" panose="020B0304030504040204" pitchFamily="34" charset="-120"/>
                <a:ea typeface="Microsoft JhengHei UI Light" panose="020B0304030504040204" pitchFamily="34" charset="-120"/>
                <a:hlinkClick r:id="rId3"/>
              </a:rPr>
              <a:t>http://www.nvidia.com/content/gpu-applications/PDF/gpu-applications-catalog.pdf</a:t>
            </a:r>
            <a:endParaRPr lang="fr-FR" sz="1200" dirty="0">
              <a:latin typeface="Microsoft JhengHei UI Light" panose="020B0304030504040204" pitchFamily="34" charset="-120"/>
              <a:ea typeface="Microsoft JhengHei UI Light" panose="020B0304030504040204" pitchFamily="34" charset="-120"/>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26076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65</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736304"/>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GPU – </a:t>
            </a:r>
            <a:r>
              <a:rPr lang="fr-FR" sz="2800" dirty="0">
                <a:solidFill>
                  <a:schemeClr val="accent5">
                    <a:lumMod val="75000"/>
                  </a:schemeClr>
                </a:solidFill>
                <a:latin typeface="Bauhaus 93" pitchFamily="82" charset="0"/>
              </a:rPr>
              <a:t>Architecture</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Les GPU possèdent un modèle mémoire réparti non uniforme de type NUMA (Non Uniform Memory Access), permettant un clonage des données à traiter et un parallélisme d’exécution. Ils intègrent une architecture massivement parallèle</a:t>
            </a:r>
            <a:endParaRPr lang="fr-FR" sz="2400" dirty="0">
              <a:latin typeface="Microsoft JhengHei UI Light" panose="020B0304030504040204" pitchFamily="34" charset="-120"/>
              <a:ea typeface="Microsoft JhengHei UI Light" panose="020B0304030504040204" pitchFamily="34" charset="-120"/>
              <a:sym typeface="Wingdings"/>
            </a:endParaRPr>
          </a:p>
        </p:txBody>
      </p:sp>
      <p:sp>
        <p:nvSpPr>
          <p:cNvPr id="14" name="Rectangle 13"/>
          <p:cNvSpPr/>
          <p:nvPr/>
        </p:nvSpPr>
        <p:spPr>
          <a:xfrm>
            <a:off x="539552"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899592"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p:cNvSpPr/>
          <p:nvPr/>
        </p:nvSpPr>
        <p:spPr>
          <a:xfrm>
            <a:off x="1259632"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1619672"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539552"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899592"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1259632"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1619672"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539552"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899592"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1259632"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1619672"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539552"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899592"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1259632"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1619672"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539552" y="5945079"/>
            <a:ext cx="1368152" cy="3095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itle 3"/>
          <p:cNvSpPr txBox="1">
            <a:spLocks/>
          </p:cNvSpPr>
          <p:nvPr/>
        </p:nvSpPr>
        <p:spPr>
          <a:xfrm>
            <a:off x="535939" y="5913278"/>
            <a:ext cx="1375377" cy="37415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000" b="1" dirty="0" smtClean="0">
                <a:solidFill>
                  <a:schemeClr val="bg1"/>
                </a:solidFill>
                <a:latin typeface="+mn-lt"/>
              </a:rPr>
              <a:t>SHARED MEMORY</a:t>
            </a:r>
          </a:p>
          <a:p>
            <a:r>
              <a:rPr lang="fr-FR" sz="1000" b="1" dirty="0" smtClean="0">
                <a:solidFill>
                  <a:schemeClr val="bg1"/>
                </a:solidFill>
                <a:latin typeface="+mn-lt"/>
              </a:rPr>
              <a:t>NUMA</a:t>
            </a:r>
          </a:p>
        </p:txBody>
      </p:sp>
      <p:sp>
        <p:nvSpPr>
          <p:cNvPr id="34" name="Rectangle 33"/>
          <p:cNvSpPr/>
          <p:nvPr/>
        </p:nvSpPr>
        <p:spPr>
          <a:xfrm>
            <a:off x="2455681"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2815721"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3175761"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3535801"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2455681"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2815721"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3175761"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3535801"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2455681"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2815721"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3175761"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3535801"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2455681"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2815721"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3175761"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3535801"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2455681" y="5945079"/>
            <a:ext cx="1368152" cy="3095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4355953"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4715993"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5076033"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5436073" y="4426963"/>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p:cNvSpPr/>
          <p:nvPr/>
        </p:nvSpPr>
        <p:spPr>
          <a:xfrm>
            <a:off x="4355953"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a:off x="4715993"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p:cNvSpPr/>
          <p:nvPr/>
        </p:nvSpPr>
        <p:spPr>
          <a:xfrm>
            <a:off x="5076033"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59"/>
          <p:cNvSpPr/>
          <p:nvPr/>
        </p:nvSpPr>
        <p:spPr>
          <a:xfrm>
            <a:off x="5436073" y="479715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Rectangle 60"/>
          <p:cNvSpPr/>
          <p:nvPr/>
        </p:nvSpPr>
        <p:spPr>
          <a:xfrm>
            <a:off x="4355953"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p:cNvSpPr/>
          <p:nvPr/>
        </p:nvSpPr>
        <p:spPr>
          <a:xfrm>
            <a:off x="4715993"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5076033"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5436073" y="5157192"/>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64"/>
          <p:cNvSpPr/>
          <p:nvPr/>
        </p:nvSpPr>
        <p:spPr>
          <a:xfrm>
            <a:off x="4355953"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p:cNvSpPr/>
          <p:nvPr/>
        </p:nvSpPr>
        <p:spPr>
          <a:xfrm>
            <a:off x="4715993"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p:cNvSpPr/>
          <p:nvPr/>
        </p:nvSpPr>
        <p:spPr>
          <a:xfrm>
            <a:off x="5076033"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Rectangle 67"/>
          <p:cNvSpPr/>
          <p:nvPr/>
        </p:nvSpPr>
        <p:spPr>
          <a:xfrm>
            <a:off x="5436073" y="5527381"/>
            <a:ext cx="288032" cy="29479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68"/>
          <p:cNvSpPr/>
          <p:nvPr/>
        </p:nvSpPr>
        <p:spPr>
          <a:xfrm>
            <a:off x="4355953" y="5945079"/>
            <a:ext cx="1368152" cy="3095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p:cNvSpPr/>
          <p:nvPr/>
        </p:nvSpPr>
        <p:spPr>
          <a:xfrm>
            <a:off x="539552" y="6341854"/>
            <a:ext cx="5184553" cy="34508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Title 3"/>
          <p:cNvSpPr txBox="1">
            <a:spLocks/>
          </p:cNvSpPr>
          <p:nvPr/>
        </p:nvSpPr>
        <p:spPr>
          <a:xfrm>
            <a:off x="503549" y="6341854"/>
            <a:ext cx="5224168" cy="34508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2000" b="1" dirty="0" smtClean="0">
                <a:solidFill>
                  <a:schemeClr val="bg1"/>
                </a:solidFill>
                <a:latin typeface="+mn-lt"/>
              </a:rPr>
              <a:t>CACHE</a:t>
            </a:r>
          </a:p>
        </p:txBody>
      </p:sp>
      <p:sp>
        <p:nvSpPr>
          <p:cNvPr id="73" name="Rectangle 72"/>
          <p:cNvSpPr/>
          <p:nvPr/>
        </p:nvSpPr>
        <p:spPr>
          <a:xfrm>
            <a:off x="5824070" y="4426964"/>
            <a:ext cx="1504398" cy="35533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Title 3"/>
          <p:cNvSpPr txBox="1">
            <a:spLocks/>
          </p:cNvSpPr>
          <p:nvPr/>
        </p:nvSpPr>
        <p:spPr>
          <a:xfrm>
            <a:off x="5824070" y="4426963"/>
            <a:ext cx="1504398" cy="316159"/>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fr-FR" sz="2000" b="1" dirty="0" smtClean="0">
              <a:solidFill>
                <a:schemeClr val="bg1"/>
              </a:solidFill>
              <a:latin typeface="+mn-lt"/>
            </a:endParaRPr>
          </a:p>
        </p:txBody>
      </p:sp>
      <p:sp>
        <p:nvSpPr>
          <p:cNvPr id="78" name="Up-Down Arrow 77"/>
          <p:cNvSpPr/>
          <p:nvPr/>
        </p:nvSpPr>
        <p:spPr>
          <a:xfrm rot="16200000">
            <a:off x="7464026" y="4380155"/>
            <a:ext cx="476411" cy="448947"/>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p:cNvSpPr/>
          <p:nvPr/>
        </p:nvSpPr>
        <p:spPr>
          <a:xfrm>
            <a:off x="5821490" y="4983092"/>
            <a:ext cx="1504398" cy="52012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Title 3"/>
          <p:cNvSpPr txBox="1">
            <a:spLocks/>
          </p:cNvSpPr>
          <p:nvPr/>
        </p:nvSpPr>
        <p:spPr>
          <a:xfrm>
            <a:off x="5826963" y="4948802"/>
            <a:ext cx="1498925" cy="55441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Memory </a:t>
            </a:r>
          </a:p>
          <a:p>
            <a:r>
              <a:rPr lang="fr-FR" sz="1400" b="1" dirty="0" smtClean="0">
                <a:solidFill>
                  <a:schemeClr val="bg1"/>
                </a:solidFill>
                <a:latin typeface="+mn-lt"/>
              </a:rPr>
              <a:t>Controller</a:t>
            </a:r>
          </a:p>
        </p:txBody>
      </p:sp>
      <p:sp>
        <p:nvSpPr>
          <p:cNvPr id="86" name="Rectangle 85"/>
          <p:cNvSpPr/>
          <p:nvPr/>
        </p:nvSpPr>
        <p:spPr>
          <a:xfrm>
            <a:off x="5821490" y="5561671"/>
            <a:ext cx="1504398" cy="52012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itle 3"/>
          <p:cNvSpPr txBox="1">
            <a:spLocks/>
          </p:cNvSpPr>
          <p:nvPr/>
        </p:nvSpPr>
        <p:spPr>
          <a:xfrm>
            <a:off x="5826963" y="5527381"/>
            <a:ext cx="1498925" cy="55441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Memory </a:t>
            </a:r>
          </a:p>
          <a:p>
            <a:r>
              <a:rPr lang="fr-FR" sz="1400" b="1" dirty="0" smtClean="0">
                <a:solidFill>
                  <a:schemeClr val="bg1"/>
                </a:solidFill>
                <a:latin typeface="+mn-lt"/>
              </a:rPr>
              <a:t>Controller</a:t>
            </a:r>
          </a:p>
        </p:txBody>
      </p:sp>
      <p:sp>
        <p:nvSpPr>
          <p:cNvPr id="88" name="Rectangle 87"/>
          <p:cNvSpPr/>
          <p:nvPr/>
        </p:nvSpPr>
        <p:spPr>
          <a:xfrm>
            <a:off x="5832023" y="6166821"/>
            <a:ext cx="1504398" cy="52012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Title 3"/>
          <p:cNvSpPr txBox="1">
            <a:spLocks/>
          </p:cNvSpPr>
          <p:nvPr/>
        </p:nvSpPr>
        <p:spPr>
          <a:xfrm>
            <a:off x="5837496" y="6132531"/>
            <a:ext cx="1498925" cy="55441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Memory </a:t>
            </a:r>
          </a:p>
          <a:p>
            <a:r>
              <a:rPr lang="fr-FR" sz="1400" b="1" dirty="0" smtClean="0">
                <a:solidFill>
                  <a:schemeClr val="bg1"/>
                </a:solidFill>
                <a:latin typeface="+mn-lt"/>
              </a:rPr>
              <a:t>Controller</a:t>
            </a:r>
          </a:p>
        </p:txBody>
      </p:sp>
      <p:sp>
        <p:nvSpPr>
          <p:cNvPr id="90" name="Rectangle 89"/>
          <p:cNvSpPr/>
          <p:nvPr/>
        </p:nvSpPr>
        <p:spPr>
          <a:xfrm>
            <a:off x="395536" y="4346834"/>
            <a:ext cx="7056784" cy="2394534"/>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p:cNvSpPr/>
          <p:nvPr/>
        </p:nvSpPr>
        <p:spPr>
          <a:xfrm>
            <a:off x="6586958" y="4031018"/>
            <a:ext cx="870861" cy="31983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Title 3"/>
          <p:cNvSpPr txBox="1">
            <a:spLocks/>
          </p:cNvSpPr>
          <p:nvPr/>
        </p:nvSpPr>
        <p:spPr>
          <a:xfrm>
            <a:off x="6573689" y="4031563"/>
            <a:ext cx="878632" cy="31913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solidFill>
                  <a:schemeClr val="bg1"/>
                </a:solidFill>
                <a:latin typeface="+mn-lt"/>
              </a:rPr>
              <a:t>GPGPU</a:t>
            </a:r>
          </a:p>
        </p:txBody>
      </p:sp>
      <p:sp>
        <p:nvSpPr>
          <p:cNvPr id="93" name="Title 3"/>
          <p:cNvSpPr txBox="1">
            <a:spLocks/>
          </p:cNvSpPr>
          <p:nvPr/>
        </p:nvSpPr>
        <p:spPr>
          <a:xfrm>
            <a:off x="395536" y="4447112"/>
            <a:ext cx="576064"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050" b="1" dirty="0" smtClean="0">
                <a:solidFill>
                  <a:schemeClr val="bg1"/>
                </a:solidFill>
                <a:latin typeface="+mn-lt"/>
              </a:rPr>
              <a:t>CPU</a:t>
            </a:r>
          </a:p>
        </p:txBody>
      </p:sp>
      <p:sp>
        <p:nvSpPr>
          <p:cNvPr id="94" name="Up-Down Arrow 93"/>
          <p:cNvSpPr/>
          <p:nvPr/>
        </p:nvSpPr>
        <p:spPr>
          <a:xfrm rot="16200000">
            <a:off x="7464027" y="5001534"/>
            <a:ext cx="476411" cy="448947"/>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Up-Down Arrow 94"/>
          <p:cNvSpPr/>
          <p:nvPr/>
        </p:nvSpPr>
        <p:spPr>
          <a:xfrm rot="16200000">
            <a:off x="7464027" y="5580113"/>
            <a:ext cx="476411" cy="448947"/>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Up-Down Arrow 95"/>
          <p:cNvSpPr/>
          <p:nvPr/>
        </p:nvSpPr>
        <p:spPr>
          <a:xfrm rot="16200000">
            <a:off x="7464027" y="6202407"/>
            <a:ext cx="476411" cy="448947"/>
          </a:xfrm>
          <a:prstGeom prst="upDownArrow">
            <a:avLst>
              <a:gd name="adj1" fmla="val 45591"/>
              <a:gd name="adj2" fmla="val 3239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Title 3"/>
          <p:cNvSpPr txBox="1">
            <a:spLocks/>
          </p:cNvSpPr>
          <p:nvPr/>
        </p:nvSpPr>
        <p:spPr>
          <a:xfrm>
            <a:off x="5834733" y="4431727"/>
            <a:ext cx="1498925" cy="554412"/>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400" b="1" dirty="0" smtClean="0">
                <a:solidFill>
                  <a:schemeClr val="bg1"/>
                </a:solidFill>
                <a:latin typeface="+mn-lt"/>
              </a:rPr>
              <a:t>I/O Controller</a:t>
            </a:r>
          </a:p>
        </p:txBody>
      </p:sp>
      <p:sp>
        <p:nvSpPr>
          <p:cNvPr id="82"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
        <p:nvSpPr>
          <p:cNvPr id="83" name="Title 3"/>
          <p:cNvSpPr txBox="1">
            <a:spLocks/>
          </p:cNvSpPr>
          <p:nvPr/>
        </p:nvSpPr>
        <p:spPr>
          <a:xfrm>
            <a:off x="2461063" y="5909396"/>
            <a:ext cx="1375377" cy="37415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000" b="1" dirty="0" smtClean="0">
                <a:solidFill>
                  <a:schemeClr val="bg1"/>
                </a:solidFill>
                <a:latin typeface="+mn-lt"/>
              </a:rPr>
              <a:t>SHARED MEMORY</a:t>
            </a:r>
          </a:p>
          <a:p>
            <a:r>
              <a:rPr lang="fr-FR" sz="1000" b="1" dirty="0" smtClean="0">
                <a:solidFill>
                  <a:schemeClr val="bg1"/>
                </a:solidFill>
                <a:latin typeface="+mn-lt"/>
              </a:rPr>
              <a:t>NUMA</a:t>
            </a:r>
          </a:p>
        </p:txBody>
      </p:sp>
      <p:sp>
        <p:nvSpPr>
          <p:cNvPr id="84" name="Title 3"/>
          <p:cNvSpPr txBox="1">
            <a:spLocks/>
          </p:cNvSpPr>
          <p:nvPr/>
        </p:nvSpPr>
        <p:spPr>
          <a:xfrm>
            <a:off x="4386187" y="5909396"/>
            <a:ext cx="1375377" cy="37415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000" b="1" dirty="0" smtClean="0">
                <a:solidFill>
                  <a:schemeClr val="bg1"/>
                </a:solidFill>
                <a:latin typeface="+mn-lt"/>
              </a:rPr>
              <a:t>SHARED MEMORY</a:t>
            </a:r>
          </a:p>
          <a:p>
            <a:r>
              <a:rPr lang="fr-FR" sz="1000" b="1" dirty="0" smtClean="0">
                <a:solidFill>
                  <a:schemeClr val="bg1"/>
                </a:solidFill>
                <a:latin typeface="+mn-lt"/>
              </a:rPr>
              <a:t>NUMA</a:t>
            </a:r>
          </a:p>
        </p:txBody>
      </p:sp>
    </p:spTree>
    <p:extLst>
      <p:ext uri="{BB962C8B-B14F-4D97-AF65-F5344CB8AC3E}">
        <p14:creationId xmlns:p14="http://schemas.microsoft.com/office/powerpoint/2010/main" val="120764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66</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2322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GPU – Solution Tesla P100</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dirty="0">
                <a:latin typeface="+mn-lt"/>
                <a:sym typeface="Wingdings"/>
              </a:rPr>
              <a:t>	</a:t>
            </a:r>
            <a:r>
              <a:rPr lang="fr-FR" sz="2400" dirty="0" smtClean="0">
                <a:latin typeface="Microsoft JhengHei UI Light" panose="020B0304030504040204" pitchFamily="34" charset="-120"/>
                <a:ea typeface="Microsoft JhengHei UI Light" panose="020B0304030504040204" pitchFamily="34" charset="-120"/>
                <a:sym typeface="Wingdings"/>
              </a:rPr>
              <a:t>Observons le potentiel de la solution Tesla P100 proposée par NVidia courant 2016 et dédiée aux data center les plus avancés du moment</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11" name="Picture 10">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7672" y="3864960"/>
            <a:ext cx="4896544" cy="2968260"/>
          </a:xfrm>
          <a:prstGeom prst="rect">
            <a:avLst/>
          </a:prstGeom>
        </p:spPr>
      </p:pic>
      <p:sp>
        <p:nvSpPr>
          <p:cNvPr id="13" name="Rectangle 12"/>
          <p:cNvSpPr/>
          <p:nvPr/>
        </p:nvSpPr>
        <p:spPr>
          <a:xfrm>
            <a:off x="3297832" y="6385240"/>
            <a:ext cx="2348209" cy="276999"/>
          </a:xfrm>
          <a:prstGeom prst="rect">
            <a:avLst/>
          </a:prstGeom>
        </p:spPr>
        <p:txBody>
          <a:bodyPr wrap="square">
            <a:spAutoFit/>
          </a:bodyPr>
          <a:lstStyle/>
          <a:p>
            <a:pPr algn="ctr"/>
            <a:r>
              <a:rPr lang="fr-FR" sz="1200" b="1" i="1" dirty="0" err="1" smtClean="0"/>
              <a:t>Nvidia</a:t>
            </a:r>
            <a:r>
              <a:rPr lang="fr-FR" sz="1200" b="1" i="1" dirty="0" smtClean="0"/>
              <a:t> Tesla P100</a:t>
            </a:r>
            <a:endParaRPr lang="fr-FR" sz="1200" b="1" i="1" dirty="0"/>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64153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67</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79208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GPU – Architecture Pascal de NVIDIA</a:t>
            </a:r>
            <a:endParaRPr lang="fr-FR" sz="2800" dirty="0">
              <a:solidFill>
                <a:schemeClr val="accent5">
                  <a:lumMod val="75000"/>
                </a:schemeClr>
              </a:solidFill>
              <a:latin typeface="Bauhaus 93" pitchFamily="8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2132856"/>
            <a:ext cx="6483067" cy="4464496"/>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94196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68</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144016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GPU – Architecture GP100 de NVIDIA</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endParaRPr lang="fr-FR" sz="2800" dirty="0">
              <a:latin typeface="+mn-lt"/>
              <a:sym typeface="Wingding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172395"/>
            <a:ext cx="7335594" cy="4320480"/>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199340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69</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144016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GPU – Streaming Multiprocessor</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dirty="0">
                <a:latin typeface="+mn-lt"/>
                <a:sym typeface="Wingdings"/>
              </a:rPr>
              <a:t>	</a:t>
            </a:r>
            <a:r>
              <a:rPr lang="fr-FR" sz="2400" dirty="0" smtClean="0">
                <a:latin typeface="Microsoft JhengHei UI Light" panose="020B0304030504040204" pitchFamily="34" charset="-120"/>
                <a:ea typeface="Microsoft JhengHei UI Light" panose="020B0304030504040204" pitchFamily="34" charset="-120"/>
                <a:sym typeface="Wingdings"/>
              </a:rPr>
              <a:t>Architecture GP100 de NVidia (SM ou Streaming Multiprocessor). Les GPU intègrent un grand nombre de CPU à pipeline classique mais avec des unités d’exécution vectorielles (EU ou Execution Unit) SIMD (Single Instruction Multiple Data) </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1800" y="3861048"/>
            <a:ext cx="3952063" cy="2865753"/>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61342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7</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pic>
        <p:nvPicPr>
          <p:cNvPr id="7"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1318143"/>
            <a:ext cx="5616624" cy="5616624"/>
          </a:xfrm>
          <a:prstGeom prst="rect">
            <a:avLst/>
          </a:prstGeom>
        </p:spPr>
      </p:pic>
      <p:sp>
        <p:nvSpPr>
          <p:cNvPr id="9" name="Rectangle 8"/>
          <p:cNvSpPr/>
          <p:nvPr/>
        </p:nvSpPr>
        <p:spPr>
          <a:xfrm>
            <a:off x="2443163" y="3068960"/>
            <a:ext cx="4032448" cy="1862048"/>
          </a:xfrm>
          <a:prstGeom prst="rect">
            <a:avLst/>
          </a:prstGeom>
        </p:spPr>
        <p:txBody>
          <a:bodyPr wrap="square">
            <a:spAutoFit/>
          </a:bodyPr>
          <a:lstStyle/>
          <a:p>
            <a:pPr algn="ctr"/>
            <a:r>
              <a:rPr lang="fr-FR" sz="11500" dirty="0" smtClean="0">
                <a:solidFill>
                  <a:schemeClr val="bg1"/>
                </a:solidFill>
                <a:latin typeface="Bauhaus 93" pitchFamily="82" charset="0"/>
              </a:rPr>
              <a:t>MCU</a:t>
            </a:r>
            <a:endParaRPr lang="fr-FR" sz="11500" dirty="0">
              <a:solidFill>
                <a:schemeClr val="bg1"/>
              </a:solidFill>
            </a:endParaRPr>
          </a:p>
        </p:txBody>
      </p:sp>
      <p:sp>
        <p:nvSpPr>
          <p:cNvPr id="10"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45590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70</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2322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GPU – Architecture distribuée</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dirty="0">
                <a:latin typeface="+mn-lt"/>
                <a:sym typeface="Wingdings"/>
              </a:rPr>
              <a:t>	</a:t>
            </a:r>
            <a:r>
              <a:rPr lang="fr-FR" sz="2400" dirty="0" smtClean="0">
                <a:latin typeface="Microsoft JhengHei UI Light" panose="020B0304030504040204" pitchFamily="34" charset="-120"/>
                <a:ea typeface="Microsoft JhengHei UI Light" panose="020B0304030504040204" pitchFamily="34" charset="-120"/>
                <a:sym typeface="Wingdings"/>
              </a:rPr>
              <a:t>Système d’interconnexion et de communication (Tesla P100)</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40968"/>
            <a:ext cx="9108804" cy="3240360"/>
          </a:xfrm>
          <a:prstGeom prst="rect">
            <a:avLst/>
          </a:prstGeom>
          <a:effectLst>
            <a:softEdge rad="127000"/>
          </a:effectLst>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420893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71</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2322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GPU – Solution réelle</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dirty="0">
                <a:latin typeface="+mn-lt"/>
                <a:sym typeface="Wingdings"/>
              </a:rPr>
              <a:t>	</a:t>
            </a:r>
            <a:r>
              <a:rPr lang="fr-FR" sz="2400" dirty="0" smtClean="0">
                <a:latin typeface="Microsoft JhengHei UI Light" panose="020B0304030504040204" pitchFamily="34" charset="-120"/>
                <a:ea typeface="Microsoft JhengHei UI Light" panose="020B0304030504040204" pitchFamily="34" charset="-120"/>
                <a:sym typeface="Wingdings"/>
              </a:rPr>
              <a:t>Observons le potentiel de la solution Tesla P100 proposée par NVidia courant 2016 </a:t>
            </a:r>
            <a:endParaRPr lang="fr-FR" sz="2400" dirty="0">
              <a:latin typeface="Microsoft JhengHei UI Light" panose="020B0304030504040204" pitchFamily="34" charset="-120"/>
              <a:ea typeface="Microsoft JhengHei UI Light" panose="020B0304030504040204" pitchFamily="34" charset="-120"/>
              <a:sym typeface="Wingdings"/>
            </a:endParaRPr>
          </a:p>
        </p:txBody>
      </p:sp>
      <p:sp>
        <p:nvSpPr>
          <p:cNvPr id="12" name="Rectangle 11"/>
          <p:cNvSpPr/>
          <p:nvPr/>
        </p:nvSpPr>
        <p:spPr>
          <a:xfrm>
            <a:off x="299214" y="6564605"/>
            <a:ext cx="2348209" cy="276999"/>
          </a:xfrm>
          <a:prstGeom prst="rect">
            <a:avLst/>
          </a:prstGeom>
        </p:spPr>
        <p:txBody>
          <a:bodyPr wrap="square">
            <a:spAutoFit/>
          </a:bodyPr>
          <a:lstStyle/>
          <a:p>
            <a:pPr algn="ctr"/>
            <a:r>
              <a:rPr lang="fr-FR" sz="1200" dirty="0" err="1" smtClean="0">
                <a:latin typeface="Microsoft JhengHei UI Light" panose="020B0304030504040204" pitchFamily="34" charset="-120"/>
                <a:ea typeface="Microsoft JhengHei UI Light" panose="020B0304030504040204" pitchFamily="34" charset="-120"/>
              </a:rPr>
              <a:t>Nvidia</a:t>
            </a:r>
            <a:r>
              <a:rPr lang="fr-FR" sz="1200" dirty="0" smtClean="0">
                <a:latin typeface="Microsoft JhengHei UI Light" panose="020B0304030504040204" pitchFamily="34" charset="-120"/>
                <a:ea typeface="Microsoft JhengHei UI Light" panose="020B0304030504040204" pitchFamily="34" charset="-120"/>
              </a:rPr>
              <a:t> Tesla P100</a:t>
            </a:r>
            <a:endParaRPr lang="fr-FR" sz="1200" dirty="0">
              <a:latin typeface="Microsoft JhengHei UI Light" panose="020B0304030504040204" pitchFamily="34" charset="-120"/>
              <a:ea typeface="Microsoft JhengHei UI Light" panose="020B0304030504040204" pitchFamily="34" charset="-12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726" y="3447945"/>
            <a:ext cx="2743726" cy="157432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214" y="5019188"/>
            <a:ext cx="2666237" cy="1546085"/>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9830" y="3559982"/>
            <a:ext cx="5931403" cy="2232248"/>
          </a:xfrm>
          <a:prstGeom prst="rect">
            <a:avLst/>
          </a:prstGeom>
        </p:spPr>
      </p:pic>
      <p:sp>
        <p:nvSpPr>
          <p:cNvPr id="11"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17623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72</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556971"/>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GPU – </a:t>
            </a:r>
            <a:r>
              <a:rPr lang="fr-FR" sz="2800" dirty="0">
                <a:solidFill>
                  <a:schemeClr val="accent5">
                    <a:lumMod val="75000"/>
                  </a:schemeClr>
                </a:solidFill>
                <a:latin typeface="Bauhaus 93" pitchFamily="82" charset="0"/>
              </a:rPr>
              <a:t>Acteurs et marchés</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Le leader incontesté du marché des GPU/IGP en terme de part est Intel grâce aux coprocesseurs graphiques IGP (Integrated Graphical Unit) intégrés dans une grande partie de leurs gammes processeurs GPP (plus de 70% en 2016)</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0916" y="4416108"/>
            <a:ext cx="4860432" cy="2022815"/>
          </a:xfrm>
          <a:prstGeom prst="rect">
            <a:avLst/>
          </a:prstGeom>
        </p:spPr>
      </p:pic>
      <p:sp>
        <p:nvSpPr>
          <p:cNvPr id="11" name="Rectangle 10"/>
          <p:cNvSpPr/>
          <p:nvPr/>
        </p:nvSpPr>
        <p:spPr>
          <a:xfrm>
            <a:off x="1990916" y="4416108"/>
            <a:ext cx="1656184" cy="173897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963024" y="4416108"/>
            <a:ext cx="684076" cy="31573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le 3"/>
          <p:cNvSpPr txBox="1">
            <a:spLocks/>
          </p:cNvSpPr>
          <p:nvPr/>
        </p:nvSpPr>
        <p:spPr>
          <a:xfrm>
            <a:off x="2963024" y="4399101"/>
            <a:ext cx="684076" cy="315035"/>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z="1800" b="1" dirty="0" smtClean="0">
                <a:latin typeface="+mn-lt"/>
              </a:rPr>
              <a:t>IGP</a:t>
            </a:r>
          </a:p>
        </p:txBody>
      </p:sp>
      <p:sp>
        <p:nvSpPr>
          <p:cNvPr id="2" name="Rectangle 1"/>
          <p:cNvSpPr/>
          <p:nvPr/>
        </p:nvSpPr>
        <p:spPr>
          <a:xfrm>
            <a:off x="6300192" y="3879064"/>
            <a:ext cx="1368152" cy="1384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200" y="3973148"/>
            <a:ext cx="1224136" cy="1224136"/>
          </a:xfrm>
          <a:prstGeom prst="rect">
            <a:avLst/>
          </a:prstGeom>
        </p:spPr>
      </p:pic>
      <p:sp>
        <p:nvSpPr>
          <p:cNvPr id="15"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02333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73</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2322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GPU – </a:t>
            </a:r>
            <a:r>
              <a:rPr lang="fr-FR" sz="2800" dirty="0">
                <a:solidFill>
                  <a:schemeClr val="accent5">
                    <a:lumMod val="75000"/>
                  </a:schemeClr>
                </a:solidFill>
                <a:latin typeface="Bauhaus 93" pitchFamily="82" charset="0"/>
              </a:rPr>
              <a:t>Acteurs et marchés</a:t>
            </a:r>
          </a:p>
          <a:p>
            <a:pPr algn="l"/>
            <a:endParaRPr lang="fr-FR" sz="2800" b="1" i="1" dirty="0">
              <a:effectLst>
                <a:outerShdw blurRad="38100" dist="38100" dir="2700000" algn="tl">
                  <a:srgbClr val="000000">
                    <a:alpha val="43137"/>
                  </a:srgbClr>
                </a:outerShdw>
              </a:effectLst>
              <a:latin typeface="+mn-lt"/>
            </a:endParaRPr>
          </a:p>
          <a:p>
            <a:pPr algn="l"/>
            <a:r>
              <a:rPr lang="fr-FR" sz="2800" dirty="0">
                <a:latin typeface="+mn-lt"/>
                <a:sym typeface="Wingdings"/>
              </a:rPr>
              <a:t>	</a:t>
            </a:r>
            <a:r>
              <a:rPr lang="fr-FR" sz="2400" dirty="0" smtClean="0">
                <a:latin typeface="Microsoft JhengHei UI Light" panose="020B0304030504040204" pitchFamily="34" charset="-120"/>
                <a:ea typeface="Microsoft JhengHei UI Light" panose="020B0304030504040204" pitchFamily="34" charset="-120"/>
                <a:sym typeface="Wingdings"/>
              </a:rPr>
              <a:t>Néanmoins, le leader des solutions hautes performances externes est l’américain </a:t>
            </a:r>
            <a:r>
              <a:rPr lang="fr-FR" sz="2400" dirty="0" err="1" smtClean="0">
                <a:latin typeface="Microsoft JhengHei UI Light" panose="020B0304030504040204" pitchFamily="34" charset="-120"/>
                <a:ea typeface="Microsoft JhengHei UI Light" panose="020B0304030504040204" pitchFamily="34" charset="-120"/>
                <a:sym typeface="Wingdings"/>
              </a:rPr>
              <a:t>NVidia</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12" y="3337978"/>
            <a:ext cx="2918016" cy="2189785"/>
          </a:xfrm>
          <a:prstGeom prst="rect">
            <a:avLst/>
          </a:prstGeom>
        </p:spPr>
      </p:pic>
      <p:pic>
        <p:nvPicPr>
          <p:cNvPr id="7" name="Picture 6">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69493" y="5223683"/>
            <a:ext cx="1728542" cy="127566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34608" y="3712630"/>
            <a:ext cx="2376264" cy="1440479"/>
          </a:xfrm>
          <a:prstGeom prst="rect">
            <a:avLst/>
          </a:prstGeom>
        </p:spPr>
      </p:pic>
      <p:sp>
        <p:nvSpPr>
          <p:cNvPr id="11" name="Rectangle 10"/>
          <p:cNvSpPr/>
          <p:nvPr/>
        </p:nvSpPr>
        <p:spPr>
          <a:xfrm>
            <a:off x="740215" y="5226234"/>
            <a:ext cx="2348209" cy="276999"/>
          </a:xfrm>
          <a:prstGeom prst="rect">
            <a:avLst/>
          </a:prstGeom>
        </p:spPr>
        <p:txBody>
          <a:bodyPr wrap="square">
            <a:spAutoFit/>
          </a:bodyPr>
          <a:lstStyle/>
          <a:p>
            <a:pPr algn="ctr"/>
            <a:r>
              <a:rPr lang="fr-FR" sz="1200" dirty="0" err="1" smtClean="0">
                <a:latin typeface="Microsoft JhengHei UI Light" panose="020B0304030504040204" pitchFamily="34" charset="-120"/>
                <a:ea typeface="Microsoft JhengHei UI Light" panose="020B0304030504040204" pitchFamily="34" charset="-120"/>
              </a:rPr>
              <a:t>Nvidia</a:t>
            </a:r>
            <a:r>
              <a:rPr lang="fr-FR" sz="1200" dirty="0" smtClean="0">
                <a:latin typeface="Microsoft JhengHei UI Light" panose="020B0304030504040204" pitchFamily="34" charset="-120"/>
                <a:ea typeface="Microsoft JhengHei UI Light" panose="020B0304030504040204" pitchFamily="34" charset="-120"/>
              </a:rPr>
              <a:t> Tesla K20c</a:t>
            </a:r>
            <a:endParaRPr lang="fr-FR" sz="1200" dirty="0">
              <a:latin typeface="Microsoft JhengHei UI Light" panose="020B0304030504040204" pitchFamily="34" charset="-120"/>
              <a:ea typeface="Microsoft JhengHei UI Light" panose="020B0304030504040204" pitchFamily="34" charset="-120"/>
            </a:endParaRPr>
          </a:p>
        </p:txBody>
      </p:sp>
      <p:sp>
        <p:nvSpPr>
          <p:cNvPr id="12" name="Rectangle 11"/>
          <p:cNvSpPr/>
          <p:nvPr/>
        </p:nvSpPr>
        <p:spPr>
          <a:xfrm>
            <a:off x="6034608" y="5077906"/>
            <a:ext cx="2348209" cy="276999"/>
          </a:xfrm>
          <a:prstGeom prst="rect">
            <a:avLst/>
          </a:prstGeom>
        </p:spPr>
        <p:txBody>
          <a:bodyPr wrap="square">
            <a:spAutoFit/>
          </a:bodyPr>
          <a:lstStyle/>
          <a:p>
            <a:pPr algn="ctr"/>
            <a:r>
              <a:rPr lang="fr-FR" sz="1200" dirty="0" err="1" smtClean="0">
                <a:latin typeface="Microsoft JhengHei UI Light" panose="020B0304030504040204" pitchFamily="34" charset="-120"/>
                <a:ea typeface="Microsoft JhengHei UI Light" panose="020B0304030504040204" pitchFamily="34" charset="-120"/>
              </a:rPr>
              <a:t>Nvidia</a:t>
            </a:r>
            <a:r>
              <a:rPr lang="fr-FR" sz="1200" dirty="0" smtClean="0">
                <a:latin typeface="Microsoft JhengHei UI Light" panose="020B0304030504040204" pitchFamily="34" charset="-120"/>
                <a:ea typeface="Microsoft JhengHei UI Light" panose="020B0304030504040204" pitchFamily="34" charset="-120"/>
              </a:rPr>
              <a:t> Tesla P100</a:t>
            </a:r>
            <a:endParaRPr lang="fr-FR" sz="1200" dirty="0">
              <a:latin typeface="Microsoft JhengHei UI Light" panose="020B0304030504040204" pitchFamily="34" charset="-120"/>
              <a:ea typeface="Microsoft JhengHei UI Light" panose="020B0304030504040204" pitchFamily="34" charset="-120"/>
            </a:endParaRPr>
          </a:p>
        </p:txBody>
      </p:sp>
      <p:sp>
        <p:nvSpPr>
          <p:cNvPr id="13"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421097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74</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10"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1680" y="1318143"/>
            <a:ext cx="5616624" cy="5616624"/>
          </a:xfrm>
          <a:prstGeom prst="rect">
            <a:avLst/>
          </a:prstGeom>
        </p:spPr>
      </p:pic>
      <p:sp>
        <p:nvSpPr>
          <p:cNvPr id="11" name="Rectangle 10"/>
          <p:cNvSpPr/>
          <p:nvPr/>
        </p:nvSpPr>
        <p:spPr>
          <a:xfrm>
            <a:off x="2443163" y="3068960"/>
            <a:ext cx="4032448" cy="1862048"/>
          </a:xfrm>
          <a:prstGeom prst="rect">
            <a:avLst/>
          </a:prstGeom>
        </p:spPr>
        <p:txBody>
          <a:bodyPr wrap="square">
            <a:spAutoFit/>
          </a:bodyPr>
          <a:lstStyle/>
          <a:p>
            <a:pPr algn="ctr"/>
            <a:r>
              <a:rPr lang="fr-FR" sz="11500" dirty="0" smtClean="0">
                <a:solidFill>
                  <a:schemeClr val="bg1"/>
                </a:solidFill>
                <a:latin typeface="Bauhaus 93" pitchFamily="82" charset="0"/>
              </a:rPr>
              <a:t>DSP</a:t>
            </a:r>
            <a:endParaRPr lang="fr-FR" sz="11500" dirty="0">
              <a:solidFill>
                <a:schemeClr val="bg1"/>
              </a:solidFill>
            </a:endParaRPr>
          </a:p>
        </p:txBody>
      </p:sp>
    </p:spTree>
    <p:extLst>
      <p:ext uri="{BB962C8B-B14F-4D97-AF65-F5344CB8AC3E}">
        <p14:creationId xmlns:p14="http://schemas.microsoft.com/office/powerpoint/2010/main" val="116506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75</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17" name="Title 3"/>
          <p:cNvSpPr txBox="1">
            <a:spLocks/>
          </p:cNvSpPr>
          <p:nvPr/>
        </p:nvSpPr>
        <p:spPr>
          <a:xfrm>
            <a:off x="323528" y="1268760"/>
            <a:ext cx="8820472" cy="324036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Digital Signal Processor</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Les DSP (Digital Signal Processor) sont dédiés aux applications impliquant du Traitement Numérique du Signal (TNS ou DSP ou Digital Signal Processing)</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5684" y="4797151"/>
            <a:ext cx="2630788" cy="175111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5684" y="3792401"/>
            <a:ext cx="2630788" cy="826410"/>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0568" y="3792400"/>
            <a:ext cx="2477300" cy="1652823"/>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9113" y="5582916"/>
            <a:ext cx="958888" cy="92608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09024" y="5556500"/>
            <a:ext cx="1270000" cy="952500"/>
          </a:xfrm>
          <a:prstGeom prst="rect">
            <a:avLst/>
          </a:prstGeom>
        </p:spPr>
      </p:pic>
      <p:sp>
        <p:nvSpPr>
          <p:cNvPr id="12"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63686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76</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17" name="Title 3"/>
          <p:cNvSpPr txBox="1">
            <a:spLocks/>
          </p:cNvSpPr>
          <p:nvPr/>
        </p:nvSpPr>
        <p:spPr>
          <a:xfrm>
            <a:off x="323528" y="1268760"/>
            <a:ext cx="8820472" cy="324036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Applications</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Architecturalement, ils restent très proches des MCU. Il s’agit de systèmes autonomes. Leur CPU est néanmoins spécialisé pour le calcul numérique</a:t>
            </a:r>
            <a:endParaRPr lang="fr-FR" sz="2400" dirty="0">
              <a:latin typeface="Microsoft JhengHei UI Light" panose="020B0304030504040204" pitchFamily="34" charset="-120"/>
              <a:ea typeface="Microsoft JhengHei UI Light" panose="020B0304030504040204" pitchFamily="34" charset="-120"/>
              <a:sym typeface="Wingdings"/>
            </a:endParaRPr>
          </a:p>
        </p:txBody>
      </p:sp>
      <p:sp>
        <p:nvSpPr>
          <p:cNvPr id="21" name="Rectangle 20"/>
          <p:cNvSpPr/>
          <p:nvPr/>
        </p:nvSpPr>
        <p:spPr>
          <a:xfrm>
            <a:off x="2509034" y="3690085"/>
            <a:ext cx="1656184" cy="12961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2858773" y="3996449"/>
            <a:ext cx="1290424" cy="707886"/>
          </a:xfrm>
          <a:prstGeom prst="rect">
            <a:avLst/>
          </a:prstGeom>
          <a:noFill/>
        </p:spPr>
        <p:txBody>
          <a:bodyPr wrap="square">
            <a:spAutoFit/>
          </a:bodyPr>
          <a:lstStyle/>
          <a:p>
            <a:r>
              <a:rPr lang="fr-FR" sz="2400" dirty="0" smtClean="0">
                <a:solidFill>
                  <a:schemeClr val="bg1"/>
                </a:solidFill>
                <a:latin typeface="Bauhaus 93" pitchFamily="82" charset="0"/>
              </a:rPr>
              <a:t>CPU</a:t>
            </a:r>
            <a:endParaRPr lang="fr-FR" sz="2400" dirty="0">
              <a:solidFill>
                <a:schemeClr val="bg1"/>
              </a:solidFill>
              <a:latin typeface="Bauhaus 93" pitchFamily="82" charset="0"/>
            </a:endParaRPr>
          </a:p>
          <a:p>
            <a:r>
              <a:rPr lang="fr-FR" sz="1600" dirty="0" smtClean="0">
                <a:solidFill>
                  <a:srgbClr val="FFFF99"/>
                </a:solidFill>
                <a:latin typeface="Bauhaus 93" pitchFamily="82" charset="0"/>
              </a:rPr>
              <a:t>DSP</a:t>
            </a:r>
            <a:endParaRPr lang="fr-FR" sz="1200" dirty="0">
              <a:solidFill>
                <a:srgbClr val="FFFF99"/>
              </a:solidFill>
            </a:endParaRPr>
          </a:p>
        </p:txBody>
      </p:sp>
      <p:sp>
        <p:nvSpPr>
          <p:cNvPr id="23" name="Rectangle 22"/>
          <p:cNvSpPr/>
          <p:nvPr/>
        </p:nvSpPr>
        <p:spPr>
          <a:xfrm>
            <a:off x="4839218" y="3668407"/>
            <a:ext cx="1656184" cy="12961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2509033" y="5130245"/>
            <a:ext cx="3986369" cy="2982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rot="16200000">
            <a:off x="3684560" y="4358603"/>
            <a:ext cx="1635316" cy="2982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2514754" y="5594218"/>
            <a:ext cx="3608021" cy="10107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5107042" y="3987594"/>
            <a:ext cx="1388360" cy="646331"/>
          </a:xfrm>
          <a:prstGeom prst="rect">
            <a:avLst/>
          </a:prstGeom>
          <a:noFill/>
        </p:spPr>
        <p:txBody>
          <a:bodyPr wrap="square">
            <a:spAutoFit/>
          </a:bodyPr>
          <a:lstStyle/>
          <a:p>
            <a:r>
              <a:rPr lang="fr-FR" dirty="0" smtClean="0">
                <a:solidFill>
                  <a:schemeClr val="bg1"/>
                </a:solidFill>
                <a:latin typeface="Bauhaus 93" pitchFamily="82" charset="0"/>
              </a:rPr>
              <a:t>Main </a:t>
            </a:r>
          </a:p>
          <a:p>
            <a:r>
              <a:rPr lang="fr-FR" dirty="0" smtClean="0">
                <a:solidFill>
                  <a:schemeClr val="bg1"/>
                </a:solidFill>
                <a:latin typeface="Bauhaus 93" pitchFamily="82" charset="0"/>
              </a:rPr>
              <a:t>Memory</a:t>
            </a:r>
            <a:endParaRPr lang="fr-FR" sz="1400" dirty="0"/>
          </a:p>
        </p:txBody>
      </p:sp>
      <p:sp>
        <p:nvSpPr>
          <p:cNvPr id="28" name="Rectangle 27"/>
          <p:cNvSpPr/>
          <p:nvPr/>
        </p:nvSpPr>
        <p:spPr>
          <a:xfrm>
            <a:off x="2593781" y="5655530"/>
            <a:ext cx="1820408" cy="923330"/>
          </a:xfrm>
          <a:prstGeom prst="rect">
            <a:avLst/>
          </a:prstGeom>
          <a:noFill/>
        </p:spPr>
        <p:txBody>
          <a:bodyPr wrap="square">
            <a:spAutoFit/>
          </a:bodyPr>
          <a:lstStyle/>
          <a:p>
            <a:r>
              <a:rPr lang="fr-FR" dirty="0" smtClean="0">
                <a:solidFill>
                  <a:schemeClr val="bg1"/>
                </a:solidFill>
                <a:latin typeface="Bauhaus 93" pitchFamily="82" charset="0"/>
              </a:rPr>
              <a:t>Peripherals</a:t>
            </a:r>
          </a:p>
          <a:p>
            <a:r>
              <a:rPr lang="fr-FR" dirty="0" smtClean="0">
                <a:solidFill>
                  <a:schemeClr val="bg1"/>
                </a:solidFill>
                <a:latin typeface="Bauhaus 93" pitchFamily="82" charset="0"/>
              </a:rPr>
              <a:t>Specialized</a:t>
            </a:r>
          </a:p>
          <a:p>
            <a:r>
              <a:rPr lang="fr-FR" dirty="0" smtClean="0">
                <a:solidFill>
                  <a:schemeClr val="bg1"/>
                </a:solidFill>
                <a:latin typeface="Bauhaus 93" pitchFamily="82" charset="0"/>
              </a:rPr>
              <a:t>Functions</a:t>
            </a:r>
          </a:p>
        </p:txBody>
      </p:sp>
      <p:sp>
        <p:nvSpPr>
          <p:cNvPr id="29" name="Rectangle 28"/>
          <p:cNvSpPr/>
          <p:nvPr/>
        </p:nvSpPr>
        <p:spPr>
          <a:xfrm>
            <a:off x="4016078" y="576616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4016078" y="617715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4420166" y="576616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4420166" y="617715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4830683" y="576003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4830683" y="617103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5234771" y="576003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5234771" y="617103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5646663" y="576003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5646663" y="617103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2386674" y="3573016"/>
            <a:ext cx="4232535" cy="3135883"/>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5796136" y="3264067"/>
            <a:ext cx="823073" cy="3106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5868144" y="3232211"/>
            <a:ext cx="751065" cy="369332"/>
          </a:xfrm>
          <a:prstGeom prst="rect">
            <a:avLst/>
          </a:prstGeom>
          <a:noFill/>
        </p:spPr>
        <p:txBody>
          <a:bodyPr wrap="square">
            <a:spAutoFit/>
          </a:bodyPr>
          <a:lstStyle/>
          <a:p>
            <a:r>
              <a:rPr lang="fr-FR" dirty="0" smtClean="0">
                <a:solidFill>
                  <a:schemeClr val="bg1"/>
                </a:solidFill>
                <a:latin typeface="Bauhaus 93" pitchFamily="82" charset="0"/>
              </a:rPr>
              <a:t>DSP</a:t>
            </a:r>
            <a:endParaRPr lang="fr-FR" sz="1400" dirty="0"/>
          </a:p>
        </p:txBody>
      </p:sp>
      <p:sp>
        <p:nvSpPr>
          <p:cNvPr id="42" name="Double flèche horizontale 41"/>
          <p:cNvSpPr/>
          <p:nvPr/>
        </p:nvSpPr>
        <p:spPr>
          <a:xfrm>
            <a:off x="6122776" y="5814575"/>
            <a:ext cx="1008112" cy="570034"/>
          </a:xfrm>
          <a:prstGeom prst="lef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261152" y="5103529"/>
            <a:ext cx="616307" cy="369332"/>
          </a:xfrm>
          <a:prstGeom prst="rect">
            <a:avLst/>
          </a:prstGeom>
          <a:noFill/>
        </p:spPr>
        <p:txBody>
          <a:bodyPr wrap="square">
            <a:spAutoFit/>
          </a:bodyPr>
          <a:lstStyle/>
          <a:p>
            <a:r>
              <a:rPr lang="fr-FR" dirty="0" smtClean="0">
                <a:solidFill>
                  <a:schemeClr val="bg1"/>
                </a:solidFill>
                <a:latin typeface="Bauhaus 93" pitchFamily="82" charset="0"/>
              </a:rPr>
              <a:t>Bus</a:t>
            </a:r>
            <a:endParaRPr lang="fr-FR" sz="1400" dirty="0"/>
          </a:p>
        </p:txBody>
      </p:sp>
      <p:sp>
        <p:nvSpPr>
          <p:cNvPr id="44"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07523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77</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17" name="Title 3"/>
          <p:cNvSpPr txBox="1">
            <a:spLocks/>
          </p:cNvSpPr>
          <p:nvPr/>
        </p:nvSpPr>
        <p:spPr>
          <a:xfrm>
            <a:off x="323528" y="1268760"/>
            <a:ext cx="8820472" cy="324036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Spécialisation</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Leur CPU possède des extensions d’instructions et unités d’exécution dédiés au calcul de MAC (</a:t>
            </a:r>
            <a:r>
              <a:rPr lang="fr-FR" sz="2400" dirty="0" err="1" smtClean="0">
                <a:latin typeface="Microsoft JhengHei UI Light" panose="020B0304030504040204" pitchFamily="34" charset="-120"/>
                <a:ea typeface="Microsoft JhengHei UI Light" panose="020B0304030504040204" pitchFamily="34" charset="-120"/>
              </a:rPr>
              <a:t>Multiply</a:t>
            </a:r>
            <a:r>
              <a:rPr lang="fr-FR" sz="2400" dirty="0" smtClean="0">
                <a:latin typeface="Microsoft JhengHei UI Light" panose="020B0304030504040204" pitchFamily="34" charset="-120"/>
                <a:ea typeface="Microsoft JhengHei UI Light" panose="020B0304030504040204" pitchFamily="34" charset="-120"/>
              </a:rPr>
              <a:t> </a:t>
            </a:r>
            <a:r>
              <a:rPr lang="fr-FR" sz="2400" dirty="0" err="1" smtClean="0">
                <a:latin typeface="Microsoft JhengHei UI Light" panose="020B0304030504040204" pitchFamily="34" charset="-120"/>
                <a:ea typeface="Microsoft JhengHei UI Light" panose="020B0304030504040204" pitchFamily="34" charset="-120"/>
              </a:rPr>
              <a:t>Accumulate</a:t>
            </a:r>
            <a:r>
              <a:rPr lang="fr-FR" sz="2400" dirty="0" smtClean="0">
                <a:latin typeface="Microsoft JhengHei UI Light" panose="020B0304030504040204" pitchFamily="34" charset="-120"/>
                <a:ea typeface="Microsoft JhengHei UI Light" panose="020B0304030504040204" pitchFamily="34" charset="-120"/>
              </a:rPr>
              <a:t>) ou SOP (</a:t>
            </a:r>
            <a:r>
              <a:rPr lang="fr-FR" sz="2400" dirty="0" err="1" smtClean="0">
                <a:latin typeface="Microsoft JhengHei UI Light" panose="020B0304030504040204" pitchFamily="34" charset="-120"/>
                <a:ea typeface="Microsoft JhengHei UI Light" panose="020B0304030504040204" pitchFamily="34" charset="-120"/>
              </a:rPr>
              <a:t>Som</a:t>
            </a:r>
            <a:r>
              <a:rPr lang="fr-FR" sz="2400" dirty="0" smtClean="0">
                <a:latin typeface="Microsoft JhengHei UI Light" panose="020B0304030504040204" pitchFamily="34" charset="-120"/>
                <a:ea typeface="Microsoft JhengHei UI Light" panose="020B0304030504040204" pitchFamily="34" charset="-120"/>
              </a:rPr>
              <a:t> Of Product). Il s’agit des opérations élémentaires rencontrées dans tout algorithme de Traitement Numérique du Signal </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4358655"/>
            <a:ext cx="4487079" cy="2499345"/>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76514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78</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17" name="Title 3"/>
          <p:cNvSpPr txBox="1">
            <a:spLocks/>
          </p:cNvSpPr>
          <p:nvPr/>
        </p:nvSpPr>
        <p:spPr>
          <a:xfrm>
            <a:off x="323528" y="1268760"/>
            <a:ext cx="8820472" cy="324036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a:t>
            </a:r>
            <a:r>
              <a:rPr lang="fr-FR" sz="2800" dirty="0">
                <a:solidFill>
                  <a:schemeClr val="accent5">
                    <a:lumMod val="75000"/>
                  </a:schemeClr>
                </a:solidFill>
                <a:latin typeface="Bauhaus 93" pitchFamily="82" charset="0"/>
              </a:rPr>
              <a:t>Architecture</a:t>
            </a:r>
          </a:p>
          <a:p>
            <a:pPr algn="l"/>
            <a:endParaRPr lang="fr-FR" sz="2800" b="1" i="1" dirty="0">
              <a:effectLst>
                <a:outerShdw blurRad="38100" dist="38100" dir="2700000" algn="tl">
                  <a:srgbClr val="000000">
                    <a:alpha val="43137"/>
                  </a:srgbClr>
                </a:outerShdw>
              </a:effectLst>
              <a:latin typeface="+mn-lt"/>
            </a:endParaRPr>
          </a:p>
          <a:p>
            <a:pPr algn="l"/>
            <a:r>
              <a:rPr lang="fr-FR" sz="2400" b="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	</a:t>
            </a:r>
            <a:r>
              <a:rPr lang="fr-FR" sz="2400" dirty="0" smtClean="0">
                <a:latin typeface="Microsoft JhengHei UI Light" panose="020B0304030504040204" pitchFamily="34" charset="-120"/>
                <a:ea typeface="Microsoft JhengHei UI Light" panose="020B0304030504040204" pitchFamily="34" charset="-120"/>
              </a:rPr>
              <a:t>Leur CPU possède des extensions d’instructions et unités d’exécution dédiés au calcul de MAC (</a:t>
            </a:r>
            <a:r>
              <a:rPr lang="fr-FR" sz="2400" dirty="0" err="1" smtClean="0">
                <a:latin typeface="Microsoft JhengHei UI Light" panose="020B0304030504040204" pitchFamily="34" charset="-120"/>
                <a:ea typeface="Microsoft JhengHei UI Light" panose="020B0304030504040204" pitchFamily="34" charset="-120"/>
              </a:rPr>
              <a:t>Multiply</a:t>
            </a:r>
            <a:r>
              <a:rPr lang="fr-FR" sz="2400" dirty="0" smtClean="0">
                <a:latin typeface="Microsoft JhengHei UI Light" panose="020B0304030504040204" pitchFamily="34" charset="-120"/>
                <a:ea typeface="Microsoft JhengHei UI Light" panose="020B0304030504040204" pitchFamily="34" charset="-120"/>
              </a:rPr>
              <a:t> </a:t>
            </a:r>
            <a:r>
              <a:rPr lang="fr-FR" sz="2400" dirty="0" err="1" smtClean="0">
                <a:latin typeface="Microsoft JhengHei UI Light" panose="020B0304030504040204" pitchFamily="34" charset="-120"/>
                <a:ea typeface="Microsoft JhengHei UI Light" panose="020B0304030504040204" pitchFamily="34" charset="-120"/>
              </a:rPr>
              <a:t>Accumulate</a:t>
            </a:r>
            <a:r>
              <a:rPr lang="fr-FR" sz="2400" dirty="0" smtClean="0">
                <a:latin typeface="Microsoft JhengHei UI Light" panose="020B0304030504040204" pitchFamily="34" charset="-120"/>
                <a:ea typeface="Microsoft JhengHei UI Light" panose="020B0304030504040204" pitchFamily="34" charset="-120"/>
              </a:rPr>
              <a:t>) ou SOP (</a:t>
            </a:r>
            <a:r>
              <a:rPr lang="fr-FR" sz="2400" dirty="0" err="1" smtClean="0">
                <a:latin typeface="Microsoft JhengHei UI Light" panose="020B0304030504040204" pitchFamily="34" charset="-120"/>
                <a:ea typeface="Microsoft JhengHei UI Light" panose="020B0304030504040204" pitchFamily="34" charset="-120"/>
              </a:rPr>
              <a:t>Som</a:t>
            </a:r>
            <a:r>
              <a:rPr lang="fr-FR" sz="2400" dirty="0" smtClean="0">
                <a:latin typeface="Microsoft JhengHei UI Light" panose="020B0304030504040204" pitchFamily="34" charset="-120"/>
                <a:ea typeface="Microsoft JhengHei UI Light" panose="020B0304030504040204" pitchFamily="34" charset="-120"/>
              </a:rPr>
              <a:t> Of Product)</a:t>
            </a:r>
            <a:endParaRPr lang="fr-FR" sz="2400" dirty="0">
              <a:latin typeface="Microsoft JhengHei UI Light" panose="020B0304030504040204" pitchFamily="34" charset="-120"/>
              <a:ea typeface="Microsoft JhengHei UI Light" panose="020B0304030504040204" pitchFamily="34" charset="-120"/>
              <a:sym typeface="Wingdings"/>
            </a:endParaRPr>
          </a:p>
        </p:txBody>
      </p:sp>
      <p:sp>
        <p:nvSpPr>
          <p:cNvPr id="18" name="Rectangle 17"/>
          <p:cNvSpPr/>
          <p:nvPr/>
        </p:nvSpPr>
        <p:spPr>
          <a:xfrm>
            <a:off x="2509034" y="3690085"/>
            <a:ext cx="1656184" cy="12961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2886252" y="3675007"/>
            <a:ext cx="1290424" cy="707886"/>
          </a:xfrm>
          <a:prstGeom prst="rect">
            <a:avLst/>
          </a:prstGeom>
          <a:noFill/>
        </p:spPr>
        <p:txBody>
          <a:bodyPr wrap="square">
            <a:spAutoFit/>
          </a:bodyPr>
          <a:lstStyle/>
          <a:p>
            <a:r>
              <a:rPr lang="fr-FR" sz="2400" dirty="0" smtClean="0">
                <a:solidFill>
                  <a:schemeClr val="bg1"/>
                </a:solidFill>
                <a:latin typeface="Bauhaus 93" pitchFamily="82" charset="0"/>
              </a:rPr>
              <a:t>CPU</a:t>
            </a:r>
            <a:endParaRPr lang="fr-FR" sz="2400" dirty="0">
              <a:solidFill>
                <a:schemeClr val="bg1"/>
              </a:solidFill>
              <a:latin typeface="Bauhaus 93" pitchFamily="82" charset="0"/>
            </a:endParaRPr>
          </a:p>
          <a:p>
            <a:r>
              <a:rPr lang="fr-FR" sz="1600" dirty="0" smtClean="0">
                <a:solidFill>
                  <a:srgbClr val="FFFF99"/>
                </a:solidFill>
                <a:latin typeface="Bauhaus 93" pitchFamily="82" charset="0"/>
              </a:rPr>
              <a:t> </a:t>
            </a:r>
            <a:endParaRPr lang="fr-FR" sz="1200" dirty="0">
              <a:solidFill>
                <a:srgbClr val="FFFF99"/>
              </a:solidFill>
            </a:endParaRPr>
          </a:p>
        </p:txBody>
      </p:sp>
      <p:sp>
        <p:nvSpPr>
          <p:cNvPr id="20" name="Rectangle 19"/>
          <p:cNvSpPr/>
          <p:nvPr/>
        </p:nvSpPr>
        <p:spPr>
          <a:xfrm>
            <a:off x="4839218" y="3668407"/>
            <a:ext cx="1656184" cy="12961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2509033" y="5130245"/>
            <a:ext cx="3986369" cy="2982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rot="16200000">
            <a:off x="3684560" y="4358603"/>
            <a:ext cx="1635316" cy="2982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2514754" y="5594218"/>
            <a:ext cx="3608021" cy="10107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a:off x="5107042" y="3987594"/>
            <a:ext cx="1388360" cy="646331"/>
          </a:xfrm>
          <a:prstGeom prst="rect">
            <a:avLst/>
          </a:prstGeom>
          <a:noFill/>
        </p:spPr>
        <p:txBody>
          <a:bodyPr wrap="square">
            <a:spAutoFit/>
          </a:bodyPr>
          <a:lstStyle/>
          <a:p>
            <a:r>
              <a:rPr lang="fr-FR" dirty="0" smtClean="0">
                <a:solidFill>
                  <a:schemeClr val="bg1"/>
                </a:solidFill>
                <a:latin typeface="Bauhaus 93" pitchFamily="82" charset="0"/>
              </a:rPr>
              <a:t>Main </a:t>
            </a:r>
          </a:p>
          <a:p>
            <a:r>
              <a:rPr lang="fr-FR" dirty="0" smtClean="0">
                <a:solidFill>
                  <a:schemeClr val="bg1"/>
                </a:solidFill>
                <a:latin typeface="Bauhaus 93" pitchFamily="82" charset="0"/>
              </a:rPr>
              <a:t>Memory</a:t>
            </a:r>
            <a:endParaRPr lang="fr-FR" sz="1400" dirty="0"/>
          </a:p>
        </p:txBody>
      </p:sp>
      <p:sp>
        <p:nvSpPr>
          <p:cNvPr id="25" name="Rectangle 24"/>
          <p:cNvSpPr/>
          <p:nvPr/>
        </p:nvSpPr>
        <p:spPr>
          <a:xfrm>
            <a:off x="2593781" y="5655530"/>
            <a:ext cx="1820408" cy="923330"/>
          </a:xfrm>
          <a:prstGeom prst="rect">
            <a:avLst/>
          </a:prstGeom>
          <a:noFill/>
        </p:spPr>
        <p:txBody>
          <a:bodyPr wrap="square">
            <a:spAutoFit/>
          </a:bodyPr>
          <a:lstStyle/>
          <a:p>
            <a:r>
              <a:rPr lang="fr-FR" dirty="0" smtClean="0">
                <a:solidFill>
                  <a:schemeClr val="bg1"/>
                </a:solidFill>
                <a:latin typeface="Bauhaus 93" pitchFamily="82" charset="0"/>
              </a:rPr>
              <a:t>Peripherals</a:t>
            </a:r>
          </a:p>
          <a:p>
            <a:r>
              <a:rPr lang="fr-FR" dirty="0" smtClean="0">
                <a:solidFill>
                  <a:schemeClr val="bg1"/>
                </a:solidFill>
                <a:latin typeface="Bauhaus 93" pitchFamily="82" charset="0"/>
              </a:rPr>
              <a:t>Specialized</a:t>
            </a:r>
          </a:p>
          <a:p>
            <a:r>
              <a:rPr lang="fr-FR" dirty="0" smtClean="0">
                <a:solidFill>
                  <a:schemeClr val="bg1"/>
                </a:solidFill>
                <a:latin typeface="Bauhaus 93" pitchFamily="82" charset="0"/>
              </a:rPr>
              <a:t>Functions</a:t>
            </a:r>
          </a:p>
        </p:txBody>
      </p:sp>
      <p:sp>
        <p:nvSpPr>
          <p:cNvPr id="26" name="Rectangle 25"/>
          <p:cNvSpPr/>
          <p:nvPr/>
        </p:nvSpPr>
        <p:spPr>
          <a:xfrm>
            <a:off x="4016078" y="576616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p:cNvSpPr/>
          <p:nvPr/>
        </p:nvSpPr>
        <p:spPr>
          <a:xfrm>
            <a:off x="4016078" y="617715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4420166" y="576616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4420166" y="617715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4830683" y="576003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p:cNvSpPr/>
          <p:nvPr/>
        </p:nvSpPr>
        <p:spPr>
          <a:xfrm>
            <a:off x="4830683" y="617103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43"/>
          <p:cNvSpPr/>
          <p:nvPr/>
        </p:nvSpPr>
        <p:spPr>
          <a:xfrm>
            <a:off x="5234771" y="576003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p:cNvSpPr/>
          <p:nvPr/>
        </p:nvSpPr>
        <p:spPr>
          <a:xfrm>
            <a:off x="5234771" y="617103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p:cNvSpPr/>
          <p:nvPr/>
        </p:nvSpPr>
        <p:spPr>
          <a:xfrm>
            <a:off x="5646663" y="576003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p:cNvSpPr/>
          <p:nvPr/>
        </p:nvSpPr>
        <p:spPr>
          <a:xfrm>
            <a:off x="5646663" y="617103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47"/>
          <p:cNvSpPr/>
          <p:nvPr/>
        </p:nvSpPr>
        <p:spPr>
          <a:xfrm>
            <a:off x="2386674" y="3573016"/>
            <a:ext cx="4232535" cy="3135883"/>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p:cNvSpPr/>
          <p:nvPr/>
        </p:nvSpPr>
        <p:spPr>
          <a:xfrm>
            <a:off x="5796136" y="3264067"/>
            <a:ext cx="823073" cy="3106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5868144" y="3232211"/>
            <a:ext cx="751065" cy="369332"/>
          </a:xfrm>
          <a:prstGeom prst="rect">
            <a:avLst/>
          </a:prstGeom>
          <a:noFill/>
        </p:spPr>
        <p:txBody>
          <a:bodyPr wrap="square">
            <a:spAutoFit/>
          </a:bodyPr>
          <a:lstStyle/>
          <a:p>
            <a:r>
              <a:rPr lang="fr-FR" dirty="0" smtClean="0">
                <a:solidFill>
                  <a:schemeClr val="bg1"/>
                </a:solidFill>
                <a:latin typeface="Bauhaus 93" pitchFamily="82" charset="0"/>
              </a:rPr>
              <a:t>DSP</a:t>
            </a:r>
            <a:endParaRPr lang="fr-FR" sz="1400" dirty="0"/>
          </a:p>
        </p:txBody>
      </p:sp>
      <p:sp>
        <p:nvSpPr>
          <p:cNvPr id="51" name="Double flèche horizontale 50"/>
          <p:cNvSpPr/>
          <p:nvPr/>
        </p:nvSpPr>
        <p:spPr>
          <a:xfrm>
            <a:off x="6122776" y="5814575"/>
            <a:ext cx="1008112" cy="570034"/>
          </a:xfrm>
          <a:prstGeom prst="lef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4261152" y="5103529"/>
            <a:ext cx="616307" cy="369332"/>
          </a:xfrm>
          <a:prstGeom prst="rect">
            <a:avLst/>
          </a:prstGeom>
          <a:noFill/>
        </p:spPr>
        <p:txBody>
          <a:bodyPr wrap="square">
            <a:spAutoFit/>
          </a:bodyPr>
          <a:lstStyle/>
          <a:p>
            <a:r>
              <a:rPr lang="fr-FR" dirty="0" smtClean="0">
                <a:solidFill>
                  <a:schemeClr val="bg1"/>
                </a:solidFill>
                <a:latin typeface="Bauhaus 93" pitchFamily="82" charset="0"/>
              </a:rPr>
              <a:t>Bus</a:t>
            </a:r>
            <a:endParaRPr lang="fr-FR" sz="1400" dirty="0"/>
          </a:p>
        </p:txBody>
      </p:sp>
      <p:sp>
        <p:nvSpPr>
          <p:cNvPr id="55" name="Rectangle 54"/>
          <p:cNvSpPr/>
          <p:nvPr/>
        </p:nvSpPr>
        <p:spPr>
          <a:xfrm>
            <a:off x="2660150" y="4172772"/>
            <a:ext cx="1369109" cy="64529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2660150" y="4142575"/>
            <a:ext cx="1259148" cy="677108"/>
          </a:xfrm>
          <a:prstGeom prst="rect">
            <a:avLst/>
          </a:prstGeom>
          <a:noFill/>
        </p:spPr>
        <p:txBody>
          <a:bodyPr wrap="square">
            <a:spAutoFit/>
          </a:bodyPr>
          <a:lstStyle/>
          <a:p>
            <a:r>
              <a:rPr lang="fr-FR" sz="1600" dirty="0" smtClean="0">
                <a:solidFill>
                  <a:srgbClr val="FFFF99"/>
                </a:solidFill>
                <a:latin typeface="Bauhaus 93" pitchFamily="82" charset="0"/>
              </a:rPr>
              <a:t>MAC</a:t>
            </a:r>
          </a:p>
          <a:p>
            <a:r>
              <a:rPr lang="fr-FR" sz="1100" dirty="0" smtClean="0">
                <a:solidFill>
                  <a:srgbClr val="FFFF99"/>
                </a:solidFill>
                <a:latin typeface="Bauhaus 93" pitchFamily="82" charset="0"/>
              </a:rPr>
              <a:t>Specialized Execution Units </a:t>
            </a:r>
            <a:endParaRPr lang="fr-FR" sz="1000" dirty="0">
              <a:solidFill>
                <a:srgbClr val="FFFF99"/>
              </a:solidFill>
            </a:endParaRPr>
          </a:p>
        </p:txBody>
      </p:sp>
      <p:sp>
        <p:nvSpPr>
          <p:cNvPr id="57"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83810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79</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18002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Solution C5500 de TI</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Observons la </a:t>
            </a:r>
            <a:r>
              <a:rPr lang="fr-FR" sz="2400" dirty="0">
                <a:latin typeface="Microsoft JhengHei UI Light" panose="020B0304030504040204" pitchFamily="34" charset="-120"/>
                <a:ea typeface="Microsoft JhengHei UI Light" panose="020B0304030504040204" pitchFamily="34" charset="-120"/>
              </a:rPr>
              <a:t>solution </a:t>
            </a:r>
            <a:r>
              <a:rPr lang="fr-FR" sz="2400" dirty="0" smtClean="0">
                <a:latin typeface="Microsoft JhengHei UI Light" panose="020B0304030504040204" pitchFamily="34" charset="-120"/>
                <a:ea typeface="Microsoft JhengHei UI Light" panose="020B0304030504040204" pitchFamily="34" charset="-120"/>
              </a:rPr>
              <a:t>C5500 DSP proposée par Texas Instruments, l’une des solutions phare du fondeur</a:t>
            </a:r>
            <a:endParaRPr lang="fr-FR" sz="2400" dirty="0">
              <a:latin typeface="Microsoft JhengHei UI Light" panose="020B0304030504040204" pitchFamily="34" charset="-120"/>
              <a:ea typeface="Microsoft JhengHei UI Light" panose="020B0304030504040204" pitchFamily="34" charset="-120"/>
              <a:sym typeface="Wingdings"/>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3212976"/>
            <a:ext cx="4712933" cy="3549246"/>
          </a:xfrm>
          <a:prstGeom prst="rect">
            <a:avLst/>
          </a:prstGeom>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3212976"/>
            <a:ext cx="1492560" cy="1791072"/>
          </a:xfrm>
          <a:prstGeom prst="rect">
            <a:avLst/>
          </a:prstGeom>
        </p:spPr>
      </p:pic>
    </p:spTree>
    <p:extLst>
      <p:ext uri="{BB962C8B-B14F-4D97-AF65-F5344CB8AC3E}">
        <p14:creationId xmlns:p14="http://schemas.microsoft.com/office/powerpoint/2010/main" val="53897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8</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4272" y="5041723"/>
            <a:ext cx="1572567" cy="85817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7686" y="4127956"/>
            <a:ext cx="1744712" cy="116405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63650" y="4127956"/>
            <a:ext cx="901265" cy="98915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8" y="5430010"/>
            <a:ext cx="2141984" cy="1427989"/>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70435" y="5236235"/>
            <a:ext cx="1911232" cy="1256640"/>
          </a:xfrm>
          <a:prstGeom prst="rect">
            <a:avLst/>
          </a:prstGeom>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77686" y="5430968"/>
            <a:ext cx="1561988" cy="1042553"/>
          </a:xfrm>
          <a:prstGeom prst="rect">
            <a:avLst/>
          </a:prstGeom>
        </p:spPr>
      </p:pic>
      <p:pic>
        <p:nvPicPr>
          <p:cNvPr id="16"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8697" y="4989928"/>
            <a:ext cx="1042304" cy="916914"/>
          </a:xfrm>
          <a:prstGeom prst="rect">
            <a:avLst/>
          </a:prstGeom>
        </p:spPr>
      </p:pic>
      <p:pic>
        <p:nvPicPr>
          <p:cNvPr id="18"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697" y="3596893"/>
            <a:ext cx="1172994" cy="1172994"/>
          </a:xfrm>
          <a:prstGeom prst="rect">
            <a:avLst/>
          </a:prstGeom>
        </p:spPr>
      </p:pic>
      <p:sp>
        <p:nvSpPr>
          <p:cNvPr id="21"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
        <p:nvSpPr>
          <p:cNvPr id="19" name="Title 3"/>
          <p:cNvSpPr txBox="1">
            <a:spLocks/>
          </p:cNvSpPr>
          <p:nvPr/>
        </p:nvSpPr>
        <p:spPr>
          <a:xfrm>
            <a:off x="323528" y="1268760"/>
            <a:ext cx="8820472" cy="2376264"/>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MCU – Micro Controller Unit</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Les MCU (Micro Controller Unit) ou microcontrôleurs sont les processeurs les plus répandus autour de nous (volumes produits). On estime que chaque individu manipule indirectement près de 200 MCU chaque jour</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3" name="Imag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7458149" y="5578539"/>
            <a:ext cx="1707057" cy="1307867"/>
          </a:xfrm>
          <a:prstGeom prst="rect">
            <a:avLst/>
          </a:prstGeom>
        </p:spPr>
      </p:pic>
      <p:pic>
        <p:nvPicPr>
          <p:cNvPr id="4" name="Imag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45025" y="4183390"/>
            <a:ext cx="2135229" cy="1423656"/>
          </a:xfrm>
          <a:prstGeom prst="rect">
            <a:avLst/>
          </a:prstGeom>
        </p:spPr>
      </p:pic>
      <p:pic>
        <p:nvPicPr>
          <p:cNvPr id="5" name="Imag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76295" y="4127956"/>
            <a:ext cx="1705372" cy="960693"/>
          </a:xfrm>
          <a:prstGeom prst="rect">
            <a:avLst/>
          </a:prstGeom>
        </p:spPr>
      </p:pic>
      <p:pic>
        <p:nvPicPr>
          <p:cNvPr id="7" name="Imag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900528" y="5914359"/>
            <a:ext cx="1013098" cy="636226"/>
          </a:xfrm>
          <a:prstGeom prst="rect">
            <a:avLst/>
          </a:prstGeom>
        </p:spPr>
      </p:pic>
      <p:pic>
        <p:nvPicPr>
          <p:cNvPr id="8" name="Image 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rot="3376600">
            <a:off x="8344032" y="3868868"/>
            <a:ext cx="1021091" cy="691707"/>
          </a:xfrm>
          <a:prstGeom prst="rect">
            <a:avLst/>
          </a:prstGeom>
        </p:spPr>
      </p:pic>
    </p:spTree>
    <p:extLst>
      <p:ext uri="{BB962C8B-B14F-4D97-AF65-F5344CB8AC3E}">
        <p14:creationId xmlns:p14="http://schemas.microsoft.com/office/powerpoint/2010/main" val="75228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80</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180020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Solution C5500 de TI</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Analysons la partie traitant du CPU en première page de la documentation technique</a:t>
            </a:r>
            <a:endParaRPr lang="fr-FR" sz="2400" dirty="0">
              <a:latin typeface="Microsoft JhengHei UI Light" panose="020B0304030504040204" pitchFamily="34" charset="-120"/>
              <a:ea typeface="Microsoft JhengHei UI Light" panose="020B0304030504040204" pitchFamily="34" charset="-120"/>
              <a:sym typeface="Wingdings"/>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736" y="3914055"/>
            <a:ext cx="1492560" cy="1791072"/>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952" y="3025436"/>
            <a:ext cx="3528392" cy="3832564"/>
          </a:xfrm>
          <a:prstGeom prst="rect">
            <a:avLst/>
          </a:prstGeom>
        </p:spPr>
      </p:pic>
      <p:sp>
        <p:nvSpPr>
          <p:cNvPr id="5" name="Rectangle 4"/>
          <p:cNvSpPr/>
          <p:nvPr/>
        </p:nvSpPr>
        <p:spPr>
          <a:xfrm>
            <a:off x="-36004" y="6550223"/>
            <a:ext cx="4572000" cy="307777"/>
          </a:xfrm>
          <a:prstGeom prst="rect">
            <a:avLst/>
          </a:prstGeom>
        </p:spPr>
        <p:txBody>
          <a:bodyPr>
            <a:spAutoFit/>
          </a:bodyPr>
          <a:lstStyle/>
          <a:p>
            <a:r>
              <a:rPr lang="fr-FR" sz="1400" dirty="0" smtClean="0">
                <a:latin typeface="Microsoft JhengHei UI Light" panose="020B0304030504040204" pitchFamily="34" charset="-120"/>
                <a:ea typeface="Microsoft JhengHei UI Light" panose="020B0304030504040204" pitchFamily="34" charset="-120"/>
                <a:hlinkClick r:id="rId5"/>
              </a:rPr>
              <a:t>http://www.ti.com/lit/ds/symlink/tms320c5533.pdf</a:t>
            </a:r>
            <a:endParaRPr lang="fr-FR" sz="1400" dirty="0">
              <a:latin typeface="Microsoft JhengHei UI Light" panose="020B0304030504040204" pitchFamily="34" charset="-120"/>
              <a:ea typeface="Microsoft JhengHei UI Light" panose="020B0304030504040204" pitchFamily="34" charset="-120"/>
            </a:endParaRPr>
          </a:p>
        </p:txBody>
      </p:sp>
    </p:spTree>
    <p:extLst>
      <p:ext uri="{BB962C8B-B14F-4D97-AF65-F5344CB8AC3E}">
        <p14:creationId xmlns:p14="http://schemas.microsoft.com/office/powerpoint/2010/main" val="130555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81</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30425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Solution C6600 de TI</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Observons la </a:t>
            </a:r>
            <a:r>
              <a:rPr lang="fr-FR" sz="2400" dirty="0">
                <a:latin typeface="Microsoft JhengHei UI Light" panose="020B0304030504040204" pitchFamily="34" charset="-120"/>
                <a:ea typeface="Microsoft JhengHei UI Light" panose="020B0304030504040204" pitchFamily="34" charset="-120"/>
              </a:rPr>
              <a:t>solution DSP haut de gamme </a:t>
            </a:r>
            <a:r>
              <a:rPr lang="fr-FR" sz="2400" dirty="0" err="1">
                <a:latin typeface="Microsoft JhengHei UI Light" panose="020B0304030504040204" pitchFamily="34" charset="-120"/>
                <a:ea typeface="Microsoft JhengHei UI Light" panose="020B0304030504040204" pitchFamily="34" charset="-120"/>
              </a:rPr>
              <a:t>Keystone</a:t>
            </a:r>
            <a:r>
              <a:rPr lang="fr-FR" sz="2400" dirty="0">
                <a:latin typeface="Microsoft JhengHei UI Light" panose="020B0304030504040204" pitchFamily="34" charset="-120"/>
                <a:ea typeface="Microsoft JhengHei UI Light" panose="020B0304030504040204" pitchFamily="34" charset="-120"/>
              </a:rPr>
              <a:t> </a:t>
            </a:r>
            <a:r>
              <a:rPr lang="fr-FR" sz="2400" dirty="0" smtClean="0">
                <a:latin typeface="Microsoft JhengHei UI Light" panose="020B0304030504040204" pitchFamily="34" charset="-120"/>
                <a:ea typeface="Microsoft JhengHei UI Light" panose="020B0304030504040204" pitchFamily="34" charset="-120"/>
              </a:rPr>
              <a:t>C6600 proposée par Texas Instruments, l’une des architectures DSP les plus performante du marché</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3595140"/>
            <a:ext cx="2973839" cy="3033316"/>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288" y="3573016"/>
            <a:ext cx="3582414" cy="1646684"/>
          </a:xfrm>
          <a:prstGeom prst="rect">
            <a:avLst/>
          </a:prstGeo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16" y="5127882"/>
            <a:ext cx="3255318" cy="1731002"/>
          </a:xfrm>
          <a:prstGeom prst="rect">
            <a:avLst/>
          </a:prstGeom>
        </p:spPr>
      </p:pic>
    </p:spTree>
    <p:extLst>
      <p:ext uri="{BB962C8B-B14F-4D97-AF65-F5344CB8AC3E}">
        <p14:creationId xmlns:p14="http://schemas.microsoft.com/office/powerpoint/2010/main" val="352153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82</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174116"/>
            <a:ext cx="8820472" cy="22322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Architecture C6600</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Cœur (</a:t>
            </a:r>
            <a:r>
              <a:rPr lang="fr-FR" sz="2400" dirty="0" err="1" smtClean="0">
                <a:latin typeface="Microsoft JhengHei UI Light" panose="020B0304030504040204" pitchFamily="34" charset="-120"/>
                <a:ea typeface="Microsoft JhengHei UI Light" panose="020B0304030504040204" pitchFamily="34" charset="-120"/>
              </a:rPr>
              <a:t>CorePac</a:t>
            </a:r>
            <a:r>
              <a:rPr lang="fr-FR" sz="2400" dirty="0" smtClean="0">
                <a:latin typeface="Microsoft JhengHei UI Light" panose="020B0304030504040204" pitchFamily="34" charset="-120"/>
                <a:ea typeface="Microsoft JhengHei UI Light" panose="020B0304030504040204" pitchFamily="34" charset="-120"/>
              </a:rPr>
              <a:t>) C6600 développé par TI. Hiérarchie mémoire configurable en cache ou SRAM adressable sans perte de bande passante. Modèle UMA ou NUMA configurable pour chaque cœur</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3781386"/>
            <a:ext cx="2808312" cy="3045102"/>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7259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83</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2322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Architecture VLIW</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Cœur C6600 avec pipeline matériel VLIW (</a:t>
            </a:r>
            <a:r>
              <a:rPr lang="fr-FR" sz="2400" dirty="0" err="1" smtClean="0">
                <a:latin typeface="Microsoft JhengHei UI Light" panose="020B0304030504040204" pitchFamily="34" charset="-120"/>
                <a:ea typeface="Microsoft JhengHei UI Light" panose="020B0304030504040204" pitchFamily="34" charset="-120"/>
              </a:rPr>
              <a:t>Very</a:t>
            </a:r>
            <a:r>
              <a:rPr lang="fr-FR" sz="2400" dirty="0" smtClean="0">
                <a:latin typeface="Microsoft JhengHei UI Light" panose="020B0304030504040204" pitchFamily="34" charset="-120"/>
                <a:ea typeface="Microsoft JhengHei UI Light" panose="020B0304030504040204" pitchFamily="34" charset="-120"/>
              </a:rPr>
              <a:t> Long Instruction Word) et un pipeline logiciel d’une largeur maximale </a:t>
            </a:r>
            <a:r>
              <a:rPr lang="fr-FR" sz="2400" dirty="0">
                <a:latin typeface="Microsoft JhengHei UI Light" panose="020B0304030504040204" pitchFamily="34" charset="-120"/>
                <a:ea typeface="Microsoft JhengHei UI Light" panose="020B0304030504040204" pitchFamily="34" charset="-120"/>
              </a:rPr>
              <a:t>de </a:t>
            </a:r>
            <a:r>
              <a:rPr lang="fr-FR" sz="2400" dirty="0" smtClean="0">
                <a:latin typeface="Microsoft JhengHei UI Light" panose="020B0304030504040204" pitchFamily="34" charset="-120"/>
                <a:ea typeface="Microsoft JhengHei UI Light" panose="020B0304030504040204" pitchFamily="34" charset="-120"/>
              </a:rPr>
              <a:t>8 instructions</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3429000"/>
            <a:ext cx="3936414" cy="3327276"/>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59186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84</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2322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Système distribué</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Ces processeurs DSP sont pensés aussi bien pour un usage en parallèle que pour être chaîné afin d’encaisser des chaîne des traitements profondes</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501" y="3717032"/>
            <a:ext cx="2314543" cy="2700299"/>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420780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85</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2322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Exemple de solution</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Prenons un exemple de solution du marché proposée par Z3Technology (Z3-C6678-MOD)</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3429000"/>
            <a:ext cx="5394176" cy="2697088"/>
          </a:xfrm>
          <a:prstGeom prst="rect">
            <a:avLst/>
          </a:prstGeom>
        </p:spPr>
      </p:pic>
      <p:sp>
        <p:nvSpPr>
          <p:cNvPr id="5" name="Rectangle 4"/>
          <p:cNvSpPr/>
          <p:nvPr/>
        </p:nvSpPr>
        <p:spPr>
          <a:xfrm>
            <a:off x="0" y="6581001"/>
            <a:ext cx="6300192" cy="276999"/>
          </a:xfrm>
          <a:prstGeom prst="rect">
            <a:avLst/>
          </a:prstGeom>
        </p:spPr>
        <p:txBody>
          <a:bodyPr wrap="square">
            <a:spAutoFit/>
          </a:bodyPr>
          <a:lstStyle/>
          <a:p>
            <a:r>
              <a:rPr lang="fr-FR" sz="1200" dirty="0">
                <a:latin typeface="Microsoft JhengHei UI Light" panose="020B0304030504040204" pitchFamily="34" charset="-120"/>
                <a:ea typeface="Microsoft JhengHei UI Light" panose="020B0304030504040204" pitchFamily="34" charset="-120"/>
                <a:hlinkClick r:id="rId3"/>
              </a:rPr>
              <a:t>http://z3technology.com/oem/Product/Z3-C6678-MOD/36.html</a:t>
            </a:r>
            <a:endParaRPr lang="fr-FR" sz="1200" dirty="0">
              <a:latin typeface="Microsoft JhengHei UI Light" panose="020B0304030504040204" pitchFamily="34" charset="-120"/>
              <a:ea typeface="Microsoft JhengHei UI Light" panose="020B0304030504040204" pitchFamily="34" charset="-120"/>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15748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86</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2322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Solutions DSP TI</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400" b="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	</a:t>
            </a:r>
            <a:r>
              <a:rPr lang="fr-FR" sz="2400" dirty="0" smtClean="0">
                <a:latin typeface="Microsoft JhengHei UI Light" panose="020B0304030504040204" pitchFamily="34" charset="-120"/>
                <a:ea typeface="Microsoft JhengHei UI Light" panose="020B0304030504040204" pitchFamily="34" charset="-120"/>
              </a:rPr>
              <a:t>Mais ce n’est pas tout, TI propose la gamme Keystone II. Il s’agit de SoC de type AP spécialisés pour les applications DSP. Applications visées, les Télécoms</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5452" y="3333994"/>
            <a:ext cx="5616624" cy="3325896"/>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375184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87</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151216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Architecture </a:t>
            </a:r>
            <a:r>
              <a:rPr lang="fr-FR" sz="2800" dirty="0" err="1" smtClean="0">
                <a:solidFill>
                  <a:schemeClr val="accent5">
                    <a:lumMod val="75000"/>
                  </a:schemeClr>
                </a:solidFill>
                <a:latin typeface="Bauhaus 93" pitchFamily="82" charset="0"/>
              </a:rPr>
              <a:t>Keystone</a:t>
            </a:r>
            <a:r>
              <a:rPr lang="fr-FR" sz="2800" dirty="0" smtClean="0">
                <a:solidFill>
                  <a:schemeClr val="accent5">
                    <a:lumMod val="75000"/>
                  </a:schemeClr>
                </a:solidFill>
                <a:latin typeface="Bauhaus 93" pitchFamily="82" charset="0"/>
              </a:rPr>
              <a:t> II de TI</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246" y="2855399"/>
            <a:ext cx="6263752" cy="333424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06838" y="2009372"/>
            <a:ext cx="1428675" cy="1428675"/>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173330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88</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232248"/>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Acteurs et marchés</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Le leader historique et actuel incontesté du marché est Texas Instruments. TI a été la première société à proposer des processeurs DSP en 1982</a:t>
            </a:r>
            <a:endParaRPr lang="fr-FR" sz="2400" dirty="0">
              <a:latin typeface="Microsoft JhengHei UI Light" panose="020B0304030504040204" pitchFamily="34" charset="-120"/>
              <a:ea typeface="Microsoft JhengHei UI Light" panose="020B0304030504040204" pitchFamily="34" charset="-120"/>
              <a:sym typeface="Wingding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161" y="4068074"/>
            <a:ext cx="1558764" cy="15587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121" y="4221088"/>
            <a:ext cx="1171458" cy="1405750"/>
          </a:xfrm>
          <a:prstGeom prst="rect">
            <a:avLst/>
          </a:prstGeom>
        </p:spPr>
      </p:pic>
      <p:sp>
        <p:nvSpPr>
          <p:cNvPr id="11" name="Rectangle 10"/>
          <p:cNvSpPr/>
          <p:nvPr/>
        </p:nvSpPr>
        <p:spPr>
          <a:xfrm>
            <a:off x="1618438" y="5504177"/>
            <a:ext cx="2348209" cy="646331"/>
          </a:xfrm>
          <a:prstGeom prst="rect">
            <a:avLst/>
          </a:prstGeom>
        </p:spPr>
        <p:txBody>
          <a:bodyPr wrap="square">
            <a:spAutoFit/>
          </a:bodyPr>
          <a:lstStyle/>
          <a:p>
            <a:pPr algn="ctr"/>
            <a:r>
              <a:rPr lang="fr-FR" sz="12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TMS32020 </a:t>
            </a:r>
            <a:endParaRPr lang="fr-FR" sz="12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endParaRPr>
          </a:p>
          <a:p>
            <a:pPr algn="ctr"/>
            <a:r>
              <a:rPr lang="fr-FR" sz="12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Texas </a:t>
            </a:r>
            <a:r>
              <a:rPr lang="fr-FR" sz="1200" b="1" i="1" dirty="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Instruments </a:t>
            </a:r>
            <a:r>
              <a:rPr lang="fr-FR" sz="12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1982</a:t>
            </a:r>
          </a:p>
          <a:p>
            <a:pPr algn="ctr"/>
            <a:r>
              <a:rPr lang="fr-FR" sz="1200" dirty="0" smtClean="0">
                <a:latin typeface="Microsoft JhengHei UI Light" panose="020B0304030504040204" pitchFamily="34" charset="-120"/>
                <a:ea typeface="Microsoft JhengHei UI Light" panose="020B0304030504040204" pitchFamily="34" charset="-120"/>
              </a:rPr>
              <a:t>Up to 8,77MIPS</a:t>
            </a:r>
            <a:endParaRPr lang="fr-FR" sz="1200" dirty="0">
              <a:latin typeface="Microsoft JhengHei UI Light" panose="020B0304030504040204" pitchFamily="34" charset="-120"/>
              <a:ea typeface="Microsoft JhengHei UI Light" panose="020B0304030504040204" pitchFamily="34" charset="-120"/>
            </a:endParaRPr>
          </a:p>
        </p:txBody>
      </p:sp>
      <p:sp>
        <p:nvSpPr>
          <p:cNvPr id="12" name="Rectangle 11"/>
          <p:cNvSpPr/>
          <p:nvPr/>
        </p:nvSpPr>
        <p:spPr>
          <a:xfrm>
            <a:off x="5063745" y="5521954"/>
            <a:ext cx="2348209" cy="646331"/>
          </a:xfrm>
          <a:prstGeom prst="rect">
            <a:avLst/>
          </a:prstGeom>
        </p:spPr>
        <p:txBody>
          <a:bodyPr wrap="square">
            <a:spAutoFit/>
          </a:bodyPr>
          <a:lstStyle/>
          <a:p>
            <a:pPr algn="ctr"/>
            <a:r>
              <a:rPr lang="fr-FR" sz="12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TMS320C6678 </a:t>
            </a:r>
          </a:p>
          <a:p>
            <a:pPr algn="ctr"/>
            <a:r>
              <a:rPr lang="fr-FR" sz="1200" b="1" i="1" dirty="0" smtClean="0">
                <a:effectLst>
                  <a:outerShdw blurRad="38100" dist="38100" dir="2700000" algn="tl">
                    <a:srgbClr val="000000">
                      <a:alpha val="43137"/>
                    </a:srgbClr>
                  </a:outerShdw>
                </a:effectLst>
                <a:latin typeface="Microsoft JhengHei UI Light" panose="020B0304030504040204" pitchFamily="34" charset="-120"/>
                <a:ea typeface="Microsoft JhengHei UI Light" panose="020B0304030504040204" pitchFamily="34" charset="-120"/>
              </a:rPr>
              <a:t>Texas Instruments 2010</a:t>
            </a:r>
          </a:p>
          <a:p>
            <a:pPr algn="ctr"/>
            <a:r>
              <a:rPr lang="fr-FR" sz="1200" dirty="0" smtClean="0">
                <a:latin typeface="Microsoft JhengHei UI Light" panose="020B0304030504040204" pitchFamily="34" charset="-120"/>
                <a:ea typeface="Microsoft JhengHei UI Light" panose="020B0304030504040204" pitchFamily="34" charset="-120"/>
              </a:rPr>
              <a:t>Up to 256GMACS</a:t>
            </a:r>
            <a:endParaRPr lang="fr-FR" sz="1200" dirty="0">
              <a:latin typeface="Microsoft JhengHei UI Light" panose="020B0304030504040204" pitchFamily="34" charset="-120"/>
              <a:ea typeface="Microsoft JhengHei UI Light" panose="020B0304030504040204" pitchFamily="34" charset="-120"/>
            </a:endParaRPr>
          </a:p>
        </p:txBody>
      </p:sp>
      <p:sp>
        <p:nvSpPr>
          <p:cNvPr id="13"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177379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89</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144016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 Acteurs et marchés</a:t>
            </a: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400" dirty="0" smtClean="0">
                <a:latin typeface="Microsoft JhengHei UI Light" panose="020B0304030504040204" pitchFamily="34" charset="-120"/>
                <a:ea typeface="Microsoft JhengHei UI Light" panose="020B0304030504040204" pitchFamily="34" charset="-120"/>
              </a:rPr>
              <a:t>Observons la gamme de processeurs proposée par </a:t>
            </a:r>
            <a:r>
              <a:rPr lang="fr-FR" sz="2400" i="1" dirty="0" smtClean="0">
                <a:latin typeface="Microsoft JhengHei UI Light" panose="020B0304030504040204" pitchFamily="34" charset="-120"/>
                <a:ea typeface="Microsoft JhengHei UI Light" panose="020B0304030504040204" pitchFamily="34" charset="-120"/>
              </a:rPr>
              <a:t>TI</a:t>
            </a:r>
            <a:endParaRPr lang="fr-FR" sz="2400" i="1" dirty="0">
              <a:latin typeface="Microsoft JhengHei UI Light" panose="020B0304030504040204" pitchFamily="34" charset="-120"/>
              <a:ea typeface="Microsoft JhengHei UI Light" panose="020B0304030504040204" pitchFamily="34" charset="-120"/>
              <a:sym typeface="Wingdings"/>
            </a:endParaRPr>
          </a:p>
        </p:txBody>
      </p:sp>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84782"/>
            <a:ext cx="9147204" cy="172453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5736" y="3022150"/>
            <a:ext cx="4747451" cy="1114135"/>
          </a:xfrm>
          <a:prstGeom prst="rect">
            <a:avLst/>
          </a:prstGeom>
        </p:spPr>
      </p:pic>
      <p:sp>
        <p:nvSpPr>
          <p:cNvPr id="9" name="Rectangle 8"/>
          <p:cNvSpPr/>
          <p:nvPr/>
        </p:nvSpPr>
        <p:spPr>
          <a:xfrm>
            <a:off x="0" y="6573103"/>
            <a:ext cx="5616624" cy="276999"/>
          </a:xfrm>
          <a:prstGeom prst="rect">
            <a:avLst/>
          </a:prstGeom>
        </p:spPr>
        <p:txBody>
          <a:bodyPr wrap="square">
            <a:spAutoFit/>
          </a:bodyPr>
          <a:lstStyle/>
          <a:p>
            <a:r>
              <a:rPr lang="fr-FR" sz="1200" dirty="0">
                <a:latin typeface="Microsoft JhengHei UI Light" panose="020B0304030504040204" pitchFamily="34" charset="-120"/>
                <a:ea typeface="Microsoft JhengHei UI Light" panose="020B0304030504040204" pitchFamily="34" charset="-120"/>
                <a:hlinkClick r:id="rId3"/>
              </a:rPr>
              <a:t>http://processors.wiki.ti.com/index.php/Main_Page</a:t>
            </a:r>
            <a:endParaRPr lang="fr-FR" sz="1200" dirty="0">
              <a:latin typeface="Microsoft JhengHei UI Light" panose="020B0304030504040204" pitchFamily="34" charset="-120"/>
              <a:ea typeface="Microsoft JhengHei UI Light" panose="020B0304030504040204" pitchFamily="34" charset="-120"/>
            </a:endParaRPr>
          </a:p>
        </p:txBody>
      </p:sp>
      <p:sp>
        <p:nvSpPr>
          <p:cNvPr id="10"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6558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9</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820472" cy="2228090"/>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a:t>
            </a:r>
            <a:r>
              <a:rPr lang="fr-FR" sz="2800" dirty="0">
                <a:solidFill>
                  <a:schemeClr val="accent5">
                    <a:lumMod val="75000"/>
                  </a:schemeClr>
                </a:solidFill>
                <a:latin typeface="Bauhaus 93" pitchFamily="82" charset="0"/>
              </a:rPr>
              <a:t>MCU – A</a:t>
            </a:r>
            <a:r>
              <a:rPr lang="fr-FR" sz="2800" dirty="0" smtClean="0">
                <a:solidFill>
                  <a:schemeClr val="accent5">
                    <a:lumMod val="75000"/>
                  </a:schemeClr>
                </a:solidFill>
                <a:latin typeface="Bauhaus 93" pitchFamily="82" charset="0"/>
              </a:rPr>
              <a:t>rchitecture</a:t>
            </a:r>
            <a:endParaRPr lang="fr-FR" sz="2800" dirty="0">
              <a:solidFill>
                <a:schemeClr val="accent5">
                  <a:lumMod val="75000"/>
                </a:schemeClr>
              </a:solidFill>
              <a:latin typeface="Bauhaus 93" pitchFamily="82" charset="0"/>
            </a:endParaRPr>
          </a:p>
          <a:p>
            <a:pPr algn="l"/>
            <a:endParaRPr lang="fr-FR" sz="2800" b="1" i="1" dirty="0">
              <a:effectLst>
                <a:outerShdw blurRad="38100" dist="38100" dir="2700000" algn="tl">
                  <a:srgbClr val="000000">
                    <a:alpha val="43137"/>
                  </a:srgbClr>
                </a:outerShdw>
              </a:effectLst>
              <a:latin typeface="+mn-lt"/>
            </a:endParaRPr>
          </a:p>
          <a:p>
            <a:pPr algn="l"/>
            <a:r>
              <a:rPr lang="fr-FR" sz="2800" b="1" i="1" dirty="0" smtClean="0">
                <a:effectLst>
                  <a:outerShdw blurRad="38100" dist="38100" dir="2700000" algn="tl">
                    <a:srgbClr val="000000">
                      <a:alpha val="43137"/>
                    </a:srgbClr>
                  </a:outerShdw>
                </a:effectLst>
                <a:latin typeface="+mn-lt"/>
              </a:rPr>
              <a:t>	</a:t>
            </a:r>
            <a:r>
              <a:rPr lang="fr-FR" sz="2800" dirty="0" smtClean="0">
                <a:latin typeface="Microsoft JhengHei UI Light" panose="020B0304030504040204" pitchFamily="34" charset="-120"/>
                <a:ea typeface="Microsoft JhengHei UI Light" panose="020B0304030504040204" pitchFamily="34" charset="-120"/>
              </a:rPr>
              <a:t>Ces processeurs sont des systèmes numériques intégrés sur puce. Ils sont pensés pour être autonomes</a:t>
            </a:r>
            <a:endParaRPr lang="fr-FR" sz="2800" dirty="0">
              <a:latin typeface="Microsoft JhengHei UI Light" panose="020B0304030504040204" pitchFamily="34" charset="-120"/>
              <a:ea typeface="Microsoft JhengHei UI Light" panose="020B0304030504040204" pitchFamily="34" charset="-120"/>
              <a:sym typeface="Wingdings"/>
            </a:endParaRPr>
          </a:p>
        </p:txBody>
      </p:sp>
      <p:sp>
        <p:nvSpPr>
          <p:cNvPr id="1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
        <p:nvSpPr>
          <p:cNvPr id="20" name="Rectangle 19"/>
          <p:cNvSpPr/>
          <p:nvPr/>
        </p:nvSpPr>
        <p:spPr>
          <a:xfrm>
            <a:off x="2509034" y="3690085"/>
            <a:ext cx="1656184" cy="12961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2874794" y="3875402"/>
            <a:ext cx="1290424" cy="923330"/>
          </a:xfrm>
          <a:prstGeom prst="rect">
            <a:avLst/>
          </a:prstGeom>
          <a:noFill/>
        </p:spPr>
        <p:txBody>
          <a:bodyPr wrap="square">
            <a:spAutoFit/>
          </a:bodyPr>
          <a:lstStyle/>
          <a:p>
            <a:r>
              <a:rPr lang="fr-FR" dirty="0" smtClean="0">
                <a:solidFill>
                  <a:schemeClr val="bg1"/>
                </a:solidFill>
                <a:latin typeface="Bauhaus 93" pitchFamily="82" charset="0"/>
              </a:rPr>
              <a:t>C</a:t>
            </a:r>
            <a:r>
              <a:rPr lang="fr-FR" sz="1400" dirty="0" smtClean="0">
                <a:solidFill>
                  <a:schemeClr val="bg1"/>
                </a:solidFill>
                <a:latin typeface="Bauhaus 93" pitchFamily="82" charset="0"/>
              </a:rPr>
              <a:t>entral</a:t>
            </a:r>
          </a:p>
          <a:p>
            <a:r>
              <a:rPr lang="fr-FR" dirty="0" smtClean="0">
                <a:solidFill>
                  <a:schemeClr val="bg1"/>
                </a:solidFill>
                <a:latin typeface="Bauhaus 93" pitchFamily="82" charset="0"/>
              </a:rPr>
              <a:t>P</a:t>
            </a:r>
            <a:r>
              <a:rPr lang="fr-FR" sz="1400" dirty="0" smtClean="0">
                <a:solidFill>
                  <a:schemeClr val="bg1"/>
                </a:solidFill>
                <a:latin typeface="Bauhaus 93" pitchFamily="82" charset="0"/>
              </a:rPr>
              <a:t>rocessing</a:t>
            </a:r>
          </a:p>
          <a:p>
            <a:r>
              <a:rPr lang="fr-FR" dirty="0" smtClean="0">
                <a:solidFill>
                  <a:schemeClr val="bg1"/>
                </a:solidFill>
                <a:latin typeface="Bauhaus 93" pitchFamily="82" charset="0"/>
              </a:rPr>
              <a:t>U</a:t>
            </a:r>
            <a:r>
              <a:rPr lang="fr-FR" sz="1400" dirty="0" smtClean="0">
                <a:solidFill>
                  <a:schemeClr val="bg1"/>
                </a:solidFill>
                <a:latin typeface="Bauhaus 93" pitchFamily="82" charset="0"/>
              </a:rPr>
              <a:t>nit</a:t>
            </a:r>
            <a:endParaRPr lang="fr-FR" sz="1400" dirty="0"/>
          </a:p>
        </p:txBody>
      </p:sp>
      <p:sp>
        <p:nvSpPr>
          <p:cNvPr id="22" name="Rectangle 21"/>
          <p:cNvSpPr/>
          <p:nvPr/>
        </p:nvSpPr>
        <p:spPr>
          <a:xfrm>
            <a:off x="4839218" y="3668407"/>
            <a:ext cx="1656184" cy="12961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2509033" y="5130245"/>
            <a:ext cx="3986369" cy="2982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p:cNvSpPr/>
          <p:nvPr/>
        </p:nvSpPr>
        <p:spPr>
          <a:xfrm rot="16200000">
            <a:off x="3684560" y="4358603"/>
            <a:ext cx="1635316" cy="29827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p:cNvSpPr/>
          <p:nvPr/>
        </p:nvSpPr>
        <p:spPr>
          <a:xfrm>
            <a:off x="2514754" y="5594218"/>
            <a:ext cx="3608021" cy="10107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p:cNvSpPr/>
          <p:nvPr/>
        </p:nvSpPr>
        <p:spPr>
          <a:xfrm>
            <a:off x="5107042" y="3987594"/>
            <a:ext cx="1388360" cy="646331"/>
          </a:xfrm>
          <a:prstGeom prst="rect">
            <a:avLst/>
          </a:prstGeom>
          <a:noFill/>
        </p:spPr>
        <p:txBody>
          <a:bodyPr wrap="square">
            <a:spAutoFit/>
          </a:bodyPr>
          <a:lstStyle/>
          <a:p>
            <a:r>
              <a:rPr lang="fr-FR" dirty="0" smtClean="0">
                <a:solidFill>
                  <a:schemeClr val="bg1"/>
                </a:solidFill>
                <a:latin typeface="Bauhaus 93" pitchFamily="82" charset="0"/>
              </a:rPr>
              <a:t>Main </a:t>
            </a:r>
          </a:p>
          <a:p>
            <a:r>
              <a:rPr lang="fr-FR" dirty="0" smtClean="0">
                <a:solidFill>
                  <a:schemeClr val="bg1"/>
                </a:solidFill>
                <a:latin typeface="Bauhaus 93" pitchFamily="82" charset="0"/>
              </a:rPr>
              <a:t>Memory</a:t>
            </a:r>
            <a:endParaRPr lang="fr-FR" sz="1400" dirty="0"/>
          </a:p>
        </p:txBody>
      </p:sp>
      <p:sp>
        <p:nvSpPr>
          <p:cNvPr id="27" name="Rectangle 26"/>
          <p:cNvSpPr/>
          <p:nvPr/>
        </p:nvSpPr>
        <p:spPr>
          <a:xfrm>
            <a:off x="2593781" y="5655530"/>
            <a:ext cx="1820408" cy="923330"/>
          </a:xfrm>
          <a:prstGeom prst="rect">
            <a:avLst/>
          </a:prstGeom>
          <a:noFill/>
        </p:spPr>
        <p:txBody>
          <a:bodyPr wrap="square">
            <a:spAutoFit/>
          </a:bodyPr>
          <a:lstStyle/>
          <a:p>
            <a:r>
              <a:rPr lang="fr-FR" dirty="0" smtClean="0">
                <a:solidFill>
                  <a:schemeClr val="bg1"/>
                </a:solidFill>
                <a:latin typeface="Bauhaus 93" pitchFamily="82" charset="0"/>
              </a:rPr>
              <a:t>Peripherals</a:t>
            </a:r>
          </a:p>
          <a:p>
            <a:r>
              <a:rPr lang="fr-FR" dirty="0" smtClean="0">
                <a:solidFill>
                  <a:schemeClr val="bg1"/>
                </a:solidFill>
                <a:latin typeface="Bauhaus 93" pitchFamily="82" charset="0"/>
              </a:rPr>
              <a:t>Specialized</a:t>
            </a:r>
          </a:p>
          <a:p>
            <a:r>
              <a:rPr lang="fr-FR" dirty="0" smtClean="0">
                <a:solidFill>
                  <a:schemeClr val="bg1"/>
                </a:solidFill>
                <a:latin typeface="Bauhaus 93" pitchFamily="82" charset="0"/>
              </a:rPr>
              <a:t>Functions</a:t>
            </a:r>
          </a:p>
        </p:txBody>
      </p:sp>
      <p:sp>
        <p:nvSpPr>
          <p:cNvPr id="28" name="Rectangle 27"/>
          <p:cNvSpPr/>
          <p:nvPr/>
        </p:nvSpPr>
        <p:spPr>
          <a:xfrm>
            <a:off x="4016078" y="576616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p:cNvSpPr/>
          <p:nvPr/>
        </p:nvSpPr>
        <p:spPr>
          <a:xfrm>
            <a:off x="4016078" y="617715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p:cNvSpPr/>
          <p:nvPr/>
        </p:nvSpPr>
        <p:spPr>
          <a:xfrm>
            <a:off x="4420166" y="576616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p:cNvSpPr/>
          <p:nvPr/>
        </p:nvSpPr>
        <p:spPr>
          <a:xfrm>
            <a:off x="4420166" y="617715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p:cNvSpPr/>
          <p:nvPr/>
        </p:nvSpPr>
        <p:spPr>
          <a:xfrm>
            <a:off x="4830683" y="576003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p:cNvSpPr/>
          <p:nvPr/>
        </p:nvSpPr>
        <p:spPr>
          <a:xfrm>
            <a:off x="4830683" y="617103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p:cNvSpPr/>
          <p:nvPr/>
        </p:nvSpPr>
        <p:spPr>
          <a:xfrm>
            <a:off x="5234771" y="576003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5234771" y="617103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5646663" y="5760037"/>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5646663" y="6171032"/>
            <a:ext cx="298280" cy="29610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2386674" y="3573016"/>
            <a:ext cx="4232535" cy="3135883"/>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p:cNvSpPr/>
          <p:nvPr/>
        </p:nvSpPr>
        <p:spPr>
          <a:xfrm>
            <a:off x="5796136" y="3264067"/>
            <a:ext cx="823073" cy="31065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p:cNvSpPr/>
          <p:nvPr/>
        </p:nvSpPr>
        <p:spPr>
          <a:xfrm>
            <a:off x="5868144" y="3232211"/>
            <a:ext cx="751065" cy="369332"/>
          </a:xfrm>
          <a:prstGeom prst="rect">
            <a:avLst/>
          </a:prstGeom>
          <a:noFill/>
        </p:spPr>
        <p:txBody>
          <a:bodyPr wrap="square">
            <a:spAutoFit/>
          </a:bodyPr>
          <a:lstStyle/>
          <a:p>
            <a:r>
              <a:rPr lang="fr-FR" dirty="0" smtClean="0">
                <a:solidFill>
                  <a:schemeClr val="bg1"/>
                </a:solidFill>
                <a:latin typeface="Bauhaus 93" pitchFamily="82" charset="0"/>
              </a:rPr>
              <a:t>MCU</a:t>
            </a:r>
            <a:endParaRPr lang="fr-FR" sz="1400" dirty="0"/>
          </a:p>
        </p:txBody>
      </p:sp>
      <p:sp>
        <p:nvSpPr>
          <p:cNvPr id="48" name="Double flèche horizontale 47"/>
          <p:cNvSpPr/>
          <p:nvPr/>
        </p:nvSpPr>
        <p:spPr>
          <a:xfrm>
            <a:off x="6122776" y="5814575"/>
            <a:ext cx="1008112" cy="570034"/>
          </a:xfrm>
          <a:prstGeom prst="lef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Title 3"/>
          <p:cNvSpPr txBox="1">
            <a:spLocks/>
          </p:cNvSpPr>
          <p:nvPr/>
        </p:nvSpPr>
        <p:spPr>
          <a:xfrm>
            <a:off x="7143917" y="5849840"/>
            <a:ext cx="897589" cy="412603"/>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400" dirty="0" smtClean="0">
                <a:latin typeface="Microsoft YaHei Light" panose="020B0502040204020203" pitchFamily="34" charset="-122"/>
                <a:ea typeface="Microsoft YaHei Light" panose="020B0502040204020203" pitchFamily="34" charset="-122"/>
              </a:rPr>
              <a:t>I/O</a:t>
            </a:r>
            <a:endParaRPr lang="fr-FR" sz="2400" i="1" dirty="0" smtClean="0">
              <a:latin typeface="Microsoft YaHei Light" panose="020B0502040204020203" pitchFamily="34" charset="-122"/>
              <a:ea typeface="Microsoft YaHei Light" panose="020B0502040204020203" pitchFamily="34" charset="-122"/>
              <a:sym typeface="Wingdings"/>
            </a:endParaRPr>
          </a:p>
        </p:txBody>
      </p:sp>
      <p:sp>
        <p:nvSpPr>
          <p:cNvPr id="56" name="Rectangle 55"/>
          <p:cNvSpPr/>
          <p:nvPr/>
        </p:nvSpPr>
        <p:spPr>
          <a:xfrm>
            <a:off x="4261152" y="5103529"/>
            <a:ext cx="616307" cy="369332"/>
          </a:xfrm>
          <a:prstGeom prst="rect">
            <a:avLst/>
          </a:prstGeom>
          <a:noFill/>
        </p:spPr>
        <p:txBody>
          <a:bodyPr wrap="square">
            <a:spAutoFit/>
          </a:bodyPr>
          <a:lstStyle/>
          <a:p>
            <a:r>
              <a:rPr lang="fr-FR" dirty="0" smtClean="0">
                <a:solidFill>
                  <a:schemeClr val="bg1"/>
                </a:solidFill>
                <a:latin typeface="Bauhaus 93" pitchFamily="82" charset="0"/>
              </a:rPr>
              <a:t>Bus</a:t>
            </a:r>
            <a:endParaRPr lang="fr-FR" sz="1400" dirty="0"/>
          </a:p>
        </p:txBody>
      </p:sp>
    </p:spTree>
    <p:extLst>
      <p:ext uri="{BB962C8B-B14F-4D97-AF65-F5344CB8AC3E}">
        <p14:creationId xmlns:p14="http://schemas.microsoft.com/office/powerpoint/2010/main" val="45722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90</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140415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a:t>
            </a:r>
            <a:r>
              <a:rPr lang="fr-FR" sz="2800" dirty="0">
                <a:solidFill>
                  <a:schemeClr val="accent5">
                    <a:lumMod val="75000"/>
                  </a:schemeClr>
                </a:solidFill>
                <a:latin typeface="Bauhaus 93" pitchFamily="82" charset="0"/>
              </a:rPr>
              <a:t>– Acteurs et </a:t>
            </a:r>
            <a:r>
              <a:rPr lang="fr-FR" sz="2800" dirty="0" smtClean="0">
                <a:solidFill>
                  <a:schemeClr val="accent5">
                    <a:lumMod val="75000"/>
                  </a:schemeClr>
                </a:solidFill>
                <a:latin typeface="Bauhaus 93" pitchFamily="82" charset="0"/>
              </a:rPr>
              <a:t>marchés</a:t>
            </a:r>
          </a:p>
          <a:p>
            <a:pPr algn="l"/>
            <a:endParaRPr lang="fr-FR" sz="2800" dirty="0">
              <a:latin typeface="+mn-lt"/>
            </a:endParaRPr>
          </a:p>
          <a:p>
            <a:pPr algn="l"/>
            <a:r>
              <a:rPr lang="fr-FR" sz="2800" dirty="0" smtClean="0">
                <a:latin typeface="+mn-lt"/>
              </a:rPr>
              <a:t>	</a:t>
            </a:r>
            <a:r>
              <a:rPr lang="fr-FR" sz="2400" dirty="0" smtClean="0">
                <a:latin typeface="Microsoft JhengHei Light" panose="020B0304030504040204" pitchFamily="34" charset="-120"/>
                <a:ea typeface="Microsoft JhengHei Light" panose="020B0304030504040204" pitchFamily="34" charset="-120"/>
              </a:rPr>
              <a:t>Observons les résultats d’une étude lancée chaque année par UBM concernant le marché de l’embarqué</a:t>
            </a:r>
            <a:endParaRPr lang="fr-FR" sz="2400" dirty="0">
              <a:latin typeface="Microsoft JhengHei Light" panose="020B0304030504040204" pitchFamily="34" charset="-120"/>
              <a:ea typeface="Microsoft JhengHei Light" panose="020B0304030504040204" pitchFamily="34" charset="-120"/>
              <a:sym typeface="Wingdings"/>
            </a:endParaRPr>
          </a:p>
          <a:p>
            <a:pPr algn="l"/>
            <a:endParaRPr lang="fr-FR" sz="2800" dirty="0">
              <a:latin typeface="+mn-lt"/>
            </a:endParaRPr>
          </a:p>
        </p:txBody>
      </p:sp>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784" y="3429000"/>
            <a:ext cx="4040361" cy="3024336"/>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7"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221096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91</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35" name="Title 3"/>
          <p:cNvSpPr txBox="1">
            <a:spLocks/>
          </p:cNvSpPr>
          <p:nvPr/>
        </p:nvSpPr>
        <p:spPr>
          <a:xfrm>
            <a:off x="323528" y="1268760"/>
            <a:ext cx="8496944" cy="1404156"/>
          </a:xfrm>
          <a:prstGeom prst="rect">
            <a:avLst/>
          </a:prstGeom>
        </p:spPr>
        <p:txBody>
          <a:bodyPr vert="horz" lIns="91440" tIns="45720" rIns="91440" bIns="4572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	DSP </a:t>
            </a:r>
            <a:r>
              <a:rPr lang="fr-FR" sz="2800" dirty="0">
                <a:solidFill>
                  <a:schemeClr val="accent5">
                    <a:lumMod val="75000"/>
                  </a:schemeClr>
                </a:solidFill>
                <a:latin typeface="Bauhaus 93" pitchFamily="82" charset="0"/>
              </a:rPr>
              <a:t>– </a:t>
            </a:r>
            <a:r>
              <a:rPr lang="fr-FR" sz="2800" dirty="0" smtClean="0">
                <a:solidFill>
                  <a:schemeClr val="accent5">
                    <a:lumMod val="75000"/>
                  </a:schemeClr>
                </a:solidFill>
                <a:latin typeface="Bauhaus 93" pitchFamily="82" charset="0"/>
              </a:rPr>
              <a:t>Acteurs et marchés</a:t>
            </a:r>
            <a:endParaRPr lang="fr-FR" sz="2800" dirty="0">
              <a:solidFill>
                <a:schemeClr val="accent5">
                  <a:lumMod val="75000"/>
                </a:schemeClr>
              </a:solidFill>
              <a:latin typeface="Bauhaus 93" pitchFamily="8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979718"/>
            <a:ext cx="6304762" cy="4638096"/>
          </a:xfrm>
          <a:prstGeom prst="rect">
            <a:avLst/>
          </a:prstGeom>
        </p:spPr>
      </p:pic>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spTree>
    <p:extLst>
      <p:ext uri="{BB962C8B-B14F-4D97-AF65-F5344CB8AC3E}">
        <p14:creationId xmlns:p14="http://schemas.microsoft.com/office/powerpoint/2010/main" val="43995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512640" y="6492875"/>
            <a:ext cx="615663" cy="365125"/>
          </a:xfrm>
        </p:spPr>
        <p:txBody>
          <a:bodyPr/>
          <a:lstStyle/>
          <a:p>
            <a:fld id="{6B6F9A8F-BF42-49C4-B13D-A9E60ACFB25C}" type="slidenum">
              <a:rPr lang="fr-FR" sz="2400" smtClean="0">
                <a:solidFill>
                  <a:schemeClr val="accent1">
                    <a:lumMod val="20000"/>
                    <a:lumOff val="80000"/>
                  </a:schemeClr>
                </a:solidFill>
                <a:latin typeface="Bauhaus 93" pitchFamily="82" charset="0"/>
              </a:rPr>
              <a:t>92</a:t>
            </a:fld>
            <a:r>
              <a:rPr lang="fr-FR" sz="2400" dirty="0" smtClean="0">
                <a:solidFill>
                  <a:schemeClr val="accent1">
                    <a:lumMod val="20000"/>
                    <a:lumOff val="80000"/>
                  </a:schemeClr>
                </a:solidFill>
                <a:latin typeface="Bauhaus 93" pitchFamily="82" charset="0"/>
              </a:rPr>
              <a:t> </a:t>
            </a:r>
            <a:endParaRPr lang="fr-FR" sz="2400" dirty="0">
              <a:solidFill>
                <a:schemeClr val="accent1">
                  <a:lumMod val="20000"/>
                  <a:lumOff val="80000"/>
                </a:schemeClr>
              </a:solidFill>
              <a:latin typeface="Bauhaus 93" pitchFamily="82" charset="0"/>
            </a:endParaRPr>
          </a:p>
        </p:txBody>
      </p:sp>
      <p:sp>
        <p:nvSpPr>
          <p:cNvPr id="9" name="Title 3"/>
          <p:cNvSpPr>
            <a:spLocks noGrp="1"/>
          </p:cNvSpPr>
          <p:nvPr>
            <p:ph type="title"/>
          </p:nvPr>
        </p:nvSpPr>
        <p:spPr>
          <a:xfrm>
            <a:off x="2386674" y="517"/>
            <a:ext cx="6757326" cy="1273627"/>
          </a:xfrm>
        </p:spPr>
        <p:txBody>
          <a:bodyPr>
            <a:noAutofit/>
          </a:bodyPr>
          <a:lstStyle/>
          <a:p>
            <a:pPr algn="l"/>
            <a:r>
              <a:rPr lang="fr-FR" sz="3600" dirty="0" smtClean="0">
                <a:solidFill>
                  <a:srgbClr val="FFFFCC"/>
                </a:solidFill>
                <a:latin typeface="Bauhaus 93" pitchFamily="82" charset="0"/>
              </a:rPr>
              <a:t>Systèmes Embarqués</a:t>
            </a:r>
            <a:br>
              <a:rPr lang="fr-FR" sz="3600" dirty="0" smtClean="0">
                <a:solidFill>
                  <a:srgbClr val="FFFFCC"/>
                </a:solidFill>
                <a:latin typeface="Bauhaus 93" pitchFamily="82" charset="0"/>
              </a:rPr>
            </a:br>
            <a:r>
              <a:rPr lang="fr-FR" sz="2400" dirty="0" smtClean="0">
                <a:solidFill>
                  <a:schemeClr val="bg1"/>
                </a:solidFill>
                <a:latin typeface="Bauhaus 93" pitchFamily="82" charset="0"/>
              </a:rPr>
              <a:t>Hétérogénéité des architectures processeurs</a:t>
            </a:r>
            <a:endParaRPr lang="fr-FR" sz="2400" dirty="0">
              <a:solidFill>
                <a:schemeClr val="bg1"/>
              </a:solidFill>
              <a:latin typeface="Bauhaus 93" pitchFamily="82" charset="0"/>
            </a:endParaRPr>
          </a:p>
        </p:txBody>
      </p:sp>
      <p:pic>
        <p:nvPicPr>
          <p:cNvPr id="10" name="Imag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2636912"/>
            <a:ext cx="2880320" cy="2880320"/>
          </a:xfrm>
          <a:prstGeom prst="rect">
            <a:avLst/>
          </a:prstGeom>
        </p:spPr>
      </p:pic>
    </p:spTree>
    <p:extLst>
      <p:ext uri="{BB962C8B-B14F-4D97-AF65-F5344CB8AC3E}">
        <p14:creationId xmlns:p14="http://schemas.microsoft.com/office/powerpoint/2010/main" val="286324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3365</TotalTime>
  <Words>943</Words>
  <Application>Microsoft Office PowerPoint</Application>
  <PresentationFormat>Affichage à l'écran (4:3)</PresentationFormat>
  <Paragraphs>820</Paragraphs>
  <Slides>92</Slides>
  <Notes>92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92</vt:i4>
      </vt:variant>
    </vt:vector>
  </HeadingPairs>
  <TitlesOfParts>
    <vt:vector size="100" baseType="lpstr">
      <vt:lpstr>Microsoft JhengHei Light</vt:lpstr>
      <vt:lpstr>Microsoft JhengHei UI Light</vt:lpstr>
      <vt:lpstr>Microsoft YaHei Light</vt:lpstr>
      <vt:lpstr>Arial</vt:lpstr>
      <vt:lpstr>Bauhaus 93</vt:lpstr>
      <vt:lpstr>Calibri</vt:lpstr>
      <vt:lpstr>Wingdings</vt:lpstr>
      <vt:lpstr>Office Theme</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lpstr>Systèmes Embarqués Hétérogénéité des architectures processeurs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 Architecture – Memory – Peripheral – Conclusion     CPU PIC18     Memory Map     CPU PIC18</dc:title>
  <dc:creator>admin</dc:creator>
  <cp:lastModifiedBy>Utilisateur Windows</cp:lastModifiedBy>
  <cp:revision>344</cp:revision>
  <cp:lastPrinted>2017-03-31T08:41:43Z</cp:lastPrinted>
  <dcterms:created xsi:type="dcterms:W3CDTF">2012-09-05T22:43:53Z</dcterms:created>
  <dcterms:modified xsi:type="dcterms:W3CDTF">2017-03-31T08:41:48Z</dcterms:modified>
</cp:coreProperties>
</file>